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390" r:id="rId4"/>
    <p:sldId id="391" r:id="rId5"/>
    <p:sldId id="392" r:id="rId6"/>
    <p:sldId id="393" r:id="rId7"/>
    <p:sldId id="394" r:id="rId8"/>
    <p:sldId id="372" r:id="rId9"/>
    <p:sldId id="373" r:id="rId10"/>
    <p:sldId id="375" r:id="rId11"/>
    <p:sldId id="376" r:id="rId12"/>
    <p:sldId id="377" r:id="rId13"/>
    <p:sldId id="378" r:id="rId14"/>
    <p:sldId id="379" r:id="rId15"/>
    <p:sldId id="381" r:id="rId16"/>
    <p:sldId id="382" r:id="rId17"/>
    <p:sldId id="383" r:id="rId18"/>
    <p:sldId id="384" r:id="rId19"/>
    <p:sldId id="385" r:id="rId20"/>
    <p:sldId id="386" r:id="rId21"/>
    <p:sldId id="387" r:id="rId22"/>
    <p:sldId id="388" r:id="rId23"/>
    <p:sldId id="39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36"/>
    <a:srgbClr val="5E7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DC0510-A406-4B97-8A5E-34C8D63A7A58}" type="doc">
      <dgm:prSet loTypeId="urn:microsoft.com/office/officeart/2005/8/layout/radial6" loCatId="relationship" qsTypeId="urn:microsoft.com/office/officeart/2005/8/quickstyle/simple1" qsCatId="simple" csTypeId="urn:microsoft.com/office/officeart/2005/8/colors/accent6_3" csCatId="accent6" phldr="1"/>
      <dgm:spPr/>
      <dgm:t>
        <a:bodyPr/>
        <a:lstStyle/>
        <a:p>
          <a:endParaRPr lang="en-GB"/>
        </a:p>
      </dgm:t>
    </dgm:pt>
    <dgm:pt modelId="{8B4A6B81-AF7C-4487-83CB-AA906E11493C}">
      <dgm:prSet phldrT="[Text]"/>
      <dgm:spPr/>
      <dgm:t>
        <a:bodyPr/>
        <a:lstStyle/>
        <a:p>
          <a:r>
            <a:rPr lang="en-GB" dirty="0"/>
            <a:t>NFWI</a:t>
          </a:r>
        </a:p>
        <a:p>
          <a:r>
            <a:rPr lang="en-GB" dirty="0"/>
            <a:t>190,000 members</a:t>
          </a:r>
        </a:p>
      </dgm:t>
    </dgm:pt>
    <dgm:pt modelId="{C10C0D26-CED8-4407-94FA-6F445EFC42BD}" type="parTrans" cxnId="{1F0E006C-AA0C-41DE-88F7-AE9897663A6D}">
      <dgm:prSet/>
      <dgm:spPr/>
      <dgm:t>
        <a:bodyPr/>
        <a:lstStyle/>
        <a:p>
          <a:endParaRPr lang="en-GB"/>
        </a:p>
      </dgm:t>
    </dgm:pt>
    <dgm:pt modelId="{86F9D043-039B-40E1-8DF1-3E8280ED78E2}" type="sibTrans" cxnId="{1F0E006C-AA0C-41DE-88F7-AE9897663A6D}">
      <dgm:prSet/>
      <dgm:spPr/>
      <dgm:t>
        <a:bodyPr/>
        <a:lstStyle/>
        <a:p>
          <a:endParaRPr lang="en-GB"/>
        </a:p>
      </dgm:t>
    </dgm:pt>
    <dgm:pt modelId="{F3B9161B-07CA-431D-9ED4-2750BDF81F0B}">
      <dgm:prSet phldrT="[Text]"/>
      <dgm:spPr/>
      <dgm:t>
        <a:bodyPr/>
        <a:lstStyle/>
        <a:p>
          <a:r>
            <a:rPr lang="en-GB"/>
            <a:t>NFWI/WIE Ltd/Denman Trust</a:t>
          </a:r>
        </a:p>
      </dgm:t>
    </dgm:pt>
    <dgm:pt modelId="{9B16D6A2-60D9-4A4D-B6D2-381CD667F066}" type="parTrans" cxnId="{54017A4C-98EA-465C-87D0-EE3DF0DA25B5}">
      <dgm:prSet/>
      <dgm:spPr/>
      <dgm:t>
        <a:bodyPr/>
        <a:lstStyle/>
        <a:p>
          <a:endParaRPr lang="en-GB"/>
        </a:p>
      </dgm:t>
    </dgm:pt>
    <dgm:pt modelId="{FDF192D7-CC5F-48C9-85A0-CEAD42909FB2}" type="sibTrans" cxnId="{54017A4C-98EA-465C-87D0-EE3DF0DA25B5}">
      <dgm:prSet/>
      <dgm:spPr/>
      <dgm:t>
        <a:bodyPr/>
        <a:lstStyle/>
        <a:p>
          <a:endParaRPr lang="en-GB"/>
        </a:p>
      </dgm:t>
    </dgm:pt>
    <dgm:pt modelId="{0D2B4060-385F-4073-8ABF-703E9805A128}">
      <dgm:prSet phldrT="[Text]"/>
      <dgm:spPr/>
      <dgm:t>
        <a:bodyPr/>
        <a:lstStyle/>
        <a:p>
          <a:r>
            <a:rPr lang="en-GB"/>
            <a:t>Federations (69)</a:t>
          </a:r>
        </a:p>
      </dgm:t>
    </dgm:pt>
    <dgm:pt modelId="{7B790A3B-686F-4F72-AEAD-1FB0A33647BD}" type="parTrans" cxnId="{E02176E1-D196-4EE4-BF1E-FAF8B074B25C}">
      <dgm:prSet/>
      <dgm:spPr/>
      <dgm:t>
        <a:bodyPr/>
        <a:lstStyle/>
        <a:p>
          <a:endParaRPr lang="en-GB"/>
        </a:p>
      </dgm:t>
    </dgm:pt>
    <dgm:pt modelId="{0642F75E-F41D-4CDA-B00F-62C03DE94812}" type="sibTrans" cxnId="{E02176E1-D196-4EE4-BF1E-FAF8B074B25C}">
      <dgm:prSet/>
      <dgm:spPr/>
      <dgm:t>
        <a:bodyPr/>
        <a:lstStyle/>
        <a:p>
          <a:endParaRPr lang="en-GB"/>
        </a:p>
      </dgm:t>
    </dgm:pt>
    <dgm:pt modelId="{CCDF143C-57EB-47DD-8430-E190963A9D4F}">
      <dgm:prSet phldrT="[Text]"/>
      <dgm:spPr/>
      <dgm:t>
        <a:bodyPr/>
        <a:lstStyle/>
        <a:p>
          <a:r>
            <a:rPr lang="en-GB"/>
            <a:t>WIs (5,500)</a:t>
          </a:r>
        </a:p>
      </dgm:t>
    </dgm:pt>
    <dgm:pt modelId="{937CBAD5-147D-4DC8-908E-C46C24D8BB2A}" type="parTrans" cxnId="{FF3D2E23-C5C5-4FB7-80D7-D751B9D98AEA}">
      <dgm:prSet/>
      <dgm:spPr/>
      <dgm:t>
        <a:bodyPr/>
        <a:lstStyle/>
        <a:p>
          <a:endParaRPr lang="en-GB"/>
        </a:p>
      </dgm:t>
    </dgm:pt>
    <dgm:pt modelId="{B276C27D-4857-409B-AA62-F7BEC101B7FA}" type="sibTrans" cxnId="{FF3D2E23-C5C5-4FB7-80D7-D751B9D98AEA}">
      <dgm:prSet/>
      <dgm:spPr/>
      <dgm:t>
        <a:bodyPr/>
        <a:lstStyle/>
        <a:p>
          <a:endParaRPr lang="en-GB"/>
        </a:p>
      </dgm:t>
    </dgm:pt>
    <dgm:pt modelId="{D37F4F88-A755-4FA0-84F2-189197E72B58}" type="pres">
      <dgm:prSet presAssocID="{35DC0510-A406-4B97-8A5E-34C8D63A7A58}" presName="Name0" presStyleCnt="0">
        <dgm:presLayoutVars>
          <dgm:chMax val="1"/>
          <dgm:dir/>
          <dgm:animLvl val="ctr"/>
          <dgm:resizeHandles val="exact"/>
        </dgm:presLayoutVars>
      </dgm:prSet>
      <dgm:spPr/>
    </dgm:pt>
    <dgm:pt modelId="{52CC205F-8853-42C1-AA89-691681E48FF3}" type="pres">
      <dgm:prSet presAssocID="{8B4A6B81-AF7C-4487-83CB-AA906E11493C}" presName="centerShape" presStyleLbl="node0" presStyleIdx="0" presStyleCnt="1"/>
      <dgm:spPr/>
    </dgm:pt>
    <dgm:pt modelId="{42F4E31A-FE54-4EA3-8516-849680078FF6}" type="pres">
      <dgm:prSet presAssocID="{F3B9161B-07CA-431D-9ED4-2750BDF81F0B}" presName="node" presStyleLbl="node1" presStyleIdx="0" presStyleCnt="3">
        <dgm:presLayoutVars>
          <dgm:bulletEnabled val="1"/>
        </dgm:presLayoutVars>
      </dgm:prSet>
      <dgm:spPr/>
    </dgm:pt>
    <dgm:pt modelId="{B6D7087E-7AA4-47B8-AA73-77DEA489AC50}" type="pres">
      <dgm:prSet presAssocID="{F3B9161B-07CA-431D-9ED4-2750BDF81F0B}" presName="dummy" presStyleCnt="0"/>
      <dgm:spPr/>
    </dgm:pt>
    <dgm:pt modelId="{8C68A380-0E9B-46AE-98C6-BD978D473CB3}" type="pres">
      <dgm:prSet presAssocID="{FDF192D7-CC5F-48C9-85A0-CEAD42909FB2}" presName="sibTrans" presStyleLbl="sibTrans2D1" presStyleIdx="0" presStyleCnt="3"/>
      <dgm:spPr/>
    </dgm:pt>
    <dgm:pt modelId="{9072BFC5-6B48-418C-B324-1FF6617478C6}" type="pres">
      <dgm:prSet presAssocID="{0D2B4060-385F-4073-8ABF-703E9805A128}" presName="node" presStyleLbl="node1" presStyleIdx="1" presStyleCnt="3">
        <dgm:presLayoutVars>
          <dgm:bulletEnabled val="1"/>
        </dgm:presLayoutVars>
      </dgm:prSet>
      <dgm:spPr/>
    </dgm:pt>
    <dgm:pt modelId="{ED201D24-EE18-49CF-AB76-AB4253C15271}" type="pres">
      <dgm:prSet presAssocID="{0D2B4060-385F-4073-8ABF-703E9805A128}" presName="dummy" presStyleCnt="0"/>
      <dgm:spPr/>
    </dgm:pt>
    <dgm:pt modelId="{D268B75A-3BD5-4D5B-B495-514B3825D8A5}" type="pres">
      <dgm:prSet presAssocID="{0642F75E-F41D-4CDA-B00F-62C03DE94812}" presName="sibTrans" presStyleLbl="sibTrans2D1" presStyleIdx="1" presStyleCnt="3"/>
      <dgm:spPr/>
    </dgm:pt>
    <dgm:pt modelId="{5A071F81-4DFD-4E49-B6D8-D2707E4DE1D0}" type="pres">
      <dgm:prSet presAssocID="{CCDF143C-57EB-47DD-8430-E190963A9D4F}" presName="node" presStyleLbl="node1" presStyleIdx="2" presStyleCnt="3">
        <dgm:presLayoutVars>
          <dgm:bulletEnabled val="1"/>
        </dgm:presLayoutVars>
      </dgm:prSet>
      <dgm:spPr/>
    </dgm:pt>
    <dgm:pt modelId="{A072C7B0-7F14-49A4-9760-2CAE6770F82D}" type="pres">
      <dgm:prSet presAssocID="{CCDF143C-57EB-47DD-8430-E190963A9D4F}" presName="dummy" presStyleCnt="0"/>
      <dgm:spPr/>
    </dgm:pt>
    <dgm:pt modelId="{9E3D206E-6E40-4F2D-A2F4-82B772837C9E}" type="pres">
      <dgm:prSet presAssocID="{B276C27D-4857-409B-AA62-F7BEC101B7FA}" presName="sibTrans" presStyleLbl="sibTrans2D1" presStyleIdx="2" presStyleCnt="3"/>
      <dgm:spPr/>
    </dgm:pt>
  </dgm:ptLst>
  <dgm:cxnLst>
    <dgm:cxn modelId="{FF3D2E23-C5C5-4FB7-80D7-D751B9D98AEA}" srcId="{8B4A6B81-AF7C-4487-83CB-AA906E11493C}" destId="{CCDF143C-57EB-47DD-8430-E190963A9D4F}" srcOrd="2" destOrd="0" parTransId="{937CBAD5-147D-4DC8-908E-C46C24D8BB2A}" sibTransId="{B276C27D-4857-409B-AA62-F7BEC101B7FA}"/>
    <dgm:cxn modelId="{8980E42A-E8D6-4D0D-9BB1-1368ADF70E09}" type="presOf" srcId="{0D2B4060-385F-4073-8ABF-703E9805A128}" destId="{9072BFC5-6B48-418C-B324-1FF6617478C6}" srcOrd="0" destOrd="0" presId="urn:microsoft.com/office/officeart/2005/8/layout/radial6"/>
    <dgm:cxn modelId="{62F0F42E-C5CF-4F09-9C6F-DC5922AA5456}" type="presOf" srcId="{35DC0510-A406-4B97-8A5E-34C8D63A7A58}" destId="{D37F4F88-A755-4FA0-84F2-189197E72B58}" srcOrd="0" destOrd="0" presId="urn:microsoft.com/office/officeart/2005/8/layout/radial6"/>
    <dgm:cxn modelId="{43025C5F-7480-4115-A2B3-82E3421B80C8}" type="presOf" srcId="{FDF192D7-CC5F-48C9-85A0-CEAD42909FB2}" destId="{8C68A380-0E9B-46AE-98C6-BD978D473CB3}" srcOrd="0" destOrd="0" presId="urn:microsoft.com/office/officeart/2005/8/layout/radial6"/>
    <dgm:cxn modelId="{1F0E006C-AA0C-41DE-88F7-AE9897663A6D}" srcId="{35DC0510-A406-4B97-8A5E-34C8D63A7A58}" destId="{8B4A6B81-AF7C-4487-83CB-AA906E11493C}" srcOrd="0" destOrd="0" parTransId="{C10C0D26-CED8-4407-94FA-6F445EFC42BD}" sibTransId="{86F9D043-039B-40E1-8DF1-3E8280ED78E2}"/>
    <dgm:cxn modelId="{54017A4C-98EA-465C-87D0-EE3DF0DA25B5}" srcId="{8B4A6B81-AF7C-4487-83CB-AA906E11493C}" destId="{F3B9161B-07CA-431D-9ED4-2750BDF81F0B}" srcOrd="0" destOrd="0" parTransId="{9B16D6A2-60D9-4A4D-B6D2-381CD667F066}" sibTransId="{FDF192D7-CC5F-48C9-85A0-CEAD42909FB2}"/>
    <dgm:cxn modelId="{AA3DB16C-6DDB-42B3-891F-AE190EA0EF6B}" type="presOf" srcId="{0642F75E-F41D-4CDA-B00F-62C03DE94812}" destId="{D268B75A-3BD5-4D5B-B495-514B3825D8A5}" srcOrd="0" destOrd="0" presId="urn:microsoft.com/office/officeart/2005/8/layout/radial6"/>
    <dgm:cxn modelId="{BB25D74C-7BCD-4554-8048-2D634D21A2FD}" type="presOf" srcId="{8B4A6B81-AF7C-4487-83CB-AA906E11493C}" destId="{52CC205F-8853-42C1-AA89-691681E48FF3}" srcOrd="0" destOrd="0" presId="urn:microsoft.com/office/officeart/2005/8/layout/radial6"/>
    <dgm:cxn modelId="{8F3BCF91-2E43-4E03-9B87-50DD39575FC6}" type="presOf" srcId="{B276C27D-4857-409B-AA62-F7BEC101B7FA}" destId="{9E3D206E-6E40-4F2D-A2F4-82B772837C9E}" srcOrd="0" destOrd="0" presId="urn:microsoft.com/office/officeart/2005/8/layout/radial6"/>
    <dgm:cxn modelId="{D7044C97-E57A-47E6-B64D-044FB8910955}" type="presOf" srcId="{F3B9161B-07CA-431D-9ED4-2750BDF81F0B}" destId="{42F4E31A-FE54-4EA3-8516-849680078FF6}" srcOrd="0" destOrd="0" presId="urn:microsoft.com/office/officeart/2005/8/layout/radial6"/>
    <dgm:cxn modelId="{45DF9DC7-75C8-491D-A975-3C584F2751FF}" type="presOf" srcId="{CCDF143C-57EB-47DD-8430-E190963A9D4F}" destId="{5A071F81-4DFD-4E49-B6D8-D2707E4DE1D0}" srcOrd="0" destOrd="0" presId="urn:microsoft.com/office/officeart/2005/8/layout/radial6"/>
    <dgm:cxn modelId="{E02176E1-D196-4EE4-BF1E-FAF8B074B25C}" srcId="{8B4A6B81-AF7C-4487-83CB-AA906E11493C}" destId="{0D2B4060-385F-4073-8ABF-703E9805A128}" srcOrd="1" destOrd="0" parTransId="{7B790A3B-686F-4F72-AEAD-1FB0A33647BD}" sibTransId="{0642F75E-F41D-4CDA-B00F-62C03DE94812}"/>
    <dgm:cxn modelId="{0FF4649F-E7C6-4D56-AF7B-1790F30C71FB}" type="presParOf" srcId="{D37F4F88-A755-4FA0-84F2-189197E72B58}" destId="{52CC205F-8853-42C1-AA89-691681E48FF3}" srcOrd="0" destOrd="0" presId="urn:microsoft.com/office/officeart/2005/8/layout/radial6"/>
    <dgm:cxn modelId="{A977EB40-12A9-492B-8BED-23609F6B4ABA}" type="presParOf" srcId="{D37F4F88-A755-4FA0-84F2-189197E72B58}" destId="{42F4E31A-FE54-4EA3-8516-849680078FF6}" srcOrd="1" destOrd="0" presId="urn:microsoft.com/office/officeart/2005/8/layout/radial6"/>
    <dgm:cxn modelId="{CDF50B87-200A-4869-823F-F12AF6757D63}" type="presParOf" srcId="{D37F4F88-A755-4FA0-84F2-189197E72B58}" destId="{B6D7087E-7AA4-47B8-AA73-77DEA489AC50}" srcOrd="2" destOrd="0" presId="urn:microsoft.com/office/officeart/2005/8/layout/radial6"/>
    <dgm:cxn modelId="{7B83A100-C824-4700-8A00-50AE878D70A3}" type="presParOf" srcId="{D37F4F88-A755-4FA0-84F2-189197E72B58}" destId="{8C68A380-0E9B-46AE-98C6-BD978D473CB3}" srcOrd="3" destOrd="0" presId="urn:microsoft.com/office/officeart/2005/8/layout/radial6"/>
    <dgm:cxn modelId="{8129AC53-8518-46C9-B63F-30FADAB2FF45}" type="presParOf" srcId="{D37F4F88-A755-4FA0-84F2-189197E72B58}" destId="{9072BFC5-6B48-418C-B324-1FF6617478C6}" srcOrd="4" destOrd="0" presId="urn:microsoft.com/office/officeart/2005/8/layout/radial6"/>
    <dgm:cxn modelId="{2E542452-1872-4094-A532-039389E050F7}" type="presParOf" srcId="{D37F4F88-A755-4FA0-84F2-189197E72B58}" destId="{ED201D24-EE18-49CF-AB76-AB4253C15271}" srcOrd="5" destOrd="0" presId="urn:microsoft.com/office/officeart/2005/8/layout/radial6"/>
    <dgm:cxn modelId="{16294048-3E43-45CD-A0AC-6B72E325887F}" type="presParOf" srcId="{D37F4F88-A755-4FA0-84F2-189197E72B58}" destId="{D268B75A-3BD5-4D5B-B495-514B3825D8A5}" srcOrd="6" destOrd="0" presId="urn:microsoft.com/office/officeart/2005/8/layout/radial6"/>
    <dgm:cxn modelId="{B4C32F31-D481-4900-A1A1-5BD66A6B8EF2}" type="presParOf" srcId="{D37F4F88-A755-4FA0-84F2-189197E72B58}" destId="{5A071F81-4DFD-4E49-B6D8-D2707E4DE1D0}" srcOrd="7" destOrd="0" presId="urn:microsoft.com/office/officeart/2005/8/layout/radial6"/>
    <dgm:cxn modelId="{B0AE828C-B77B-4D7E-910F-EC5D4770B544}" type="presParOf" srcId="{D37F4F88-A755-4FA0-84F2-189197E72B58}" destId="{A072C7B0-7F14-49A4-9760-2CAE6770F82D}" srcOrd="8" destOrd="0" presId="urn:microsoft.com/office/officeart/2005/8/layout/radial6"/>
    <dgm:cxn modelId="{3079C27D-04A5-427D-BBC3-1BCF52E6F818}" type="presParOf" srcId="{D37F4F88-A755-4FA0-84F2-189197E72B58}" destId="{9E3D206E-6E40-4F2D-A2F4-82B772837C9E}"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D206E-6E40-4F2D-A2F4-82B772837C9E}">
      <dsp:nvSpPr>
        <dsp:cNvPr id="0" name=""/>
        <dsp:cNvSpPr/>
      </dsp:nvSpPr>
      <dsp:spPr>
        <a:xfrm>
          <a:off x="3391621" y="592365"/>
          <a:ext cx="3948257" cy="3948257"/>
        </a:xfrm>
        <a:prstGeom prst="blockArc">
          <a:avLst>
            <a:gd name="adj1" fmla="val 9000000"/>
            <a:gd name="adj2" fmla="val 16200000"/>
            <a:gd name="adj3" fmla="val 4642"/>
          </a:avLst>
        </a:prstGeom>
        <a:solidFill>
          <a:schemeClr val="accent6">
            <a:shade val="90000"/>
            <a:hueOff val="321387"/>
            <a:satOff val="-12653"/>
            <a:lumOff val="251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68B75A-3BD5-4D5B-B495-514B3825D8A5}">
      <dsp:nvSpPr>
        <dsp:cNvPr id="0" name=""/>
        <dsp:cNvSpPr/>
      </dsp:nvSpPr>
      <dsp:spPr>
        <a:xfrm>
          <a:off x="3391621" y="592365"/>
          <a:ext cx="3948257" cy="3948257"/>
        </a:xfrm>
        <a:prstGeom prst="blockArc">
          <a:avLst>
            <a:gd name="adj1" fmla="val 1800000"/>
            <a:gd name="adj2" fmla="val 9000000"/>
            <a:gd name="adj3" fmla="val 4642"/>
          </a:avLst>
        </a:prstGeom>
        <a:solidFill>
          <a:schemeClr val="accent6">
            <a:shade val="90000"/>
            <a:hueOff val="160693"/>
            <a:satOff val="-6326"/>
            <a:lumOff val="125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68A380-0E9B-46AE-98C6-BD978D473CB3}">
      <dsp:nvSpPr>
        <dsp:cNvPr id="0" name=""/>
        <dsp:cNvSpPr/>
      </dsp:nvSpPr>
      <dsp:spPr>
        <a:xfrm>
          <a:off x="3391621" y="592365"/>
          <a:ext cx="3948257" cy="3948257"/>
        </a:xfrm>
        <a:prstGeom prst="blockArc">
          <a:avLst>
            <a:gd name="adj1" fmla="val 16200000"/>
            <a:gd name="adj2" fmla="val 1800000"/>
            <a:gd name="adj3" fmla="val 4642"/>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CC205F-8853-42C1-AA89-691681E48FF3}">
      <dsp:nvSpPr>
        <dsp:cNvPr id="0" name=""/>
        <dsp:cNvSpPr/>
      </dsp:nvSpPr>
      <dsp:spPr>
        <a:xfrm>
          <a:off x="4456611" y="1657355"/>
          <a:ext cx="1818276" cy="1818276"/>
        </a:xfrm>
        <a:prstGeom prst="ellipse">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GB" sz="2500" kern="1200" dirty="0"/>
            <a:t>NFWI</a:t>
          </a:r>
        </a:p>
        <a:p>
          <a:pPr marL="0" lvl="0" indent="0" algn="ctr" defTabSz="1111250">
            <a:lnSpc>
              <a:spcPct val="90000"/>
            </a:lnSpc>
            <a:spcBef>
              <a:spcPct val="0"/>
            </a:spcBef>
            <a:spcAft>
              <a:spcPct val="35000"/>
            </a:spcAft>
            <a:buNone/>
          </a:pPr>
          <a:r>
            <a:rPr lang="en-GB" sz="2500" kern="1200" dirty="0"/>
            <a:t>190,000 members</a:t>
          </a:r>
        </a:p>
      </dsp:txBody>
      <dsp:txXfrm>
        <a:off x="4722891" y="1923635"/>
        <a:ext cx="1285716" cy="1285716"/>
      </dsp:txXfrm>
    </dsp:sp>
    <dsp:sp modelId="{42F4E31A-FE54-4EA3-8516-849680078FF6}">
      <dsp:nvSpPr>
        <dsp:cNvPr id="0" name=""/>
        <dsp:cNvSpPr/>
      </dsp:nvSpPr>
      <dsp:spPr>
        <a:xfrm>
          <a:off x="4729353" y="1789"/>
          <a:ext cx="1272793" cy="1272793"/>
        </a:xfrm>
        <a:prstGeom prst="ellipse">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NFWI/WIE Ltd/Denman Trust</a:t>
          </a:r>
        </a:p>
      </dsp:txBody>
      <dsp:txXfrm>
        <a:off x="4915749" y="188185"/>
        <a:ext cx="900001" cy="900001"/>
      </dsp:txXfrm>
    </dsp:sp>
    <dsp:sp modelId="{9072BFC5-6B48-418C-B324-1FF6617478C6}">
      <dsp:nvSpPr>
        <dsp:cNvPr id="0" name=""/>
        <dsp:cNvSpPr/>
      </dsp:nvSpPr>
      <dsp:spPr>
        <a:xfrm>
          <a:off x="6399317" y="2894251"/>
          <a:ext cx="1272793" cy="1272793"/>
        </a:xfrm>
        <a:prstGeom prst="ellipse">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Federations (69)</a:t>
          </a:r>
        </a:p>
      </dsp:txBody>
      <dsp:txXfrm>
        <a:off x="6585713" y="3080647"/>
        <a:ext cx="900001" cy="900001"/>
      </dsp:txXfrm>
    </dsp:sp>
    <dsp:sp modelId="{5A071F81-4DFD-4E49-B6D8-D2707E4DE1D0}">
      <dsp:nvSpPr>
        <dsp:cNvPr id="0" name=""/>
        <dsp:cNvSpPr/>
      </dsp:nvSpPr>
      <dsp:spPr>
        <a:xfrm>
          <a:off x="3059389" y="2894251"/>
          <a:ext cx="1272793" cy="1272793"/>
        </a:xfrm>
        <a:prstGeom prst="ellipse">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WIs (5,500)</a:t>
          </a:r>
        </a:p>
      </dsp:txBody>
      <dsp:txXfrm>
        <a:off x="3245785" y="3080647"/>
        <a:ext cx="900001" cy="90000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E5211E-7669-44C6-9E6A-85F9D1BAFC34}" type="datetimeFigureOut">
              <a:rPr lang="en-GB" smtClean="0"/>
              <a:t>10/02/2022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C36D4-2F4C-412E-90DF-C9B3B39EEFAB}" type="slidenum">
              <a:rPr lang="en-GB" smtClean="0"/>
              <a:t>‹#›</a:t>
            </a:fld>
            <a:endParaRPr lang="en-GB"/>
          </a:p>
        </p:txBody>
      </p:sp>
    </p:spTree>
    <p:extLst>
      <p:ext uri="{BB962C8B-B14F-4D97-AF65-F5344CB8AC3E}">
        <p14:creationId xmlns:p14="http://schemas.microsoft.com/office/powerpoint/2010/main" val="4005337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52AB9E-3D7C-4147-8B6E-D84D2DDE78D0}" type="slidenum">
              <a:rPr kumimoji="0" lang="en-GB"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46207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52AB9E-3D7C-4147-8B6E-D84D2DDE78D0}" type="slidenum">
              <a:rPr kumimoji="0" lang="en-GB"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72045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52AB9E-3D7C-4147-8B6E-D84D2DDE78D0}" type="slidenum">
              <a:rPr kumimoji="0" lang="en-GB"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20632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52AB9E-3D7C-4147-8B6E-D84D2DDE78D0}" type="slidenum">
              <a:rPr kumimoji="0" lang="en-GB"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38059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52AB9E-3D7C-4147-8B6E-D84D2DDE78D0}" type="slidenum">
              <a:rPr kumimoji="0" lang="en-GB"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44972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52AB9E-3D7C-4147-8B6E-D84D2DDE78D0}" type="slidenum">
              <a:rPr kumimoji="0" lang="en-GB"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61893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52AB9E-3D7C-4147-8B6E-D84D2DDE78D0}" type="slidenum">
              <a:rPr kumimoji="0" lang="en-GB"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94763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52AB9E-3D7C-4147-8B6E-D84D2DDE78D0}" type="slidenum">
              <a:rPr kumimoji="0" lang="en-GB"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32954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52AB9E-3D7C-4147-8B6E-D84D2DDE78D0}" type="slidenum">
              <a:rPr kumimoji="0" lang="en-GB"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60571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52AB9E-3D7C-4147-8B6E-D84D2DDE78D0}" type="slidenum">
              <a:rPr kumimoji="0" lang="en-GB"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75795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52AB9E-3D7C-4147-8B6E-D84D2DDE78D0}" type="slidenum">
              <a:rPr kumimoji="0" lang="en-GB"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7315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52AB9E-3D7C-4147-8B6E-D84D2DDE78D0}" type="slidenum">
              <a:rPr kumimoji="0" lang="en-GB"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37988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52AB9E-3D7C-4147-8B6E-D84D2DDE78D0}" type="slidenum">
              <a:rPr kumimoji="0" lang="en-GB"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81055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52AB9E-3D7C-4147-8B6E-D84D2DDE78D0}" type="slidenum">
              <a:rPr kumimoji="0" lang="en-GB"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14429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52AB9E-3D7C-4147-8B6E-D84D2DDE78D0}" type="slidenum">
              <a:rPr kumimoji="0" lang="en-GB"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6227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52AB9E-3D7C-4147-8B6E-D84D2DDE78D0}" type="slidenum">
              <a:rPr kumimoji="0" lang="en-GB"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25332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52AB9E-3D7C-4147-8B6E-D84D2DDE78D0}" type="slidenum">
              <a:rPr kumimoji="0" lang="en-GB"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33298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52AB9E-3D7C-4147-8B6E-D84D2DDE78D0}" type="slidenum">
              <a:rPr kumimoji="0" lang="en-GB"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61261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52AB9E-3D7C-4147-8B6E-D84D2DDE78D0}" type="slidenum">
              <a:rPr kumimoji="0" lang="en-GB"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38849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52AB9E-3D7C-4147-8B6E-D84D2DDE78D0}" type="slidenum">
              <a:rPr kumimoji="0" lang="en-GB"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65271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52AB9E-3D7C-4147-8B6E-D84D2DDE78D0}" type="slidenum">
              <a:rPr kumimoji="0" lang="en-GB"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44243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EC907-50A8-403C-B11F-A5EE8B3B82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B1A6B08-EF93-4149-B906-F7B1E040FD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1062957-46FF-4ED0-908A-90A0DBD0AD7B}"/>
              </a:ext>
            </a:extLst>
          </p:cNvPr>
          <p:cNvSpPr>
            <a:spLocks noGrp="1"/>
          </p:cNvSpPr>
          <p:nvPr>
            <p:ph type="dt" sz="half" idx="10"/>
          </p:nvPr>
        </p:nvSpPr>
        <p:spPr/>
        <p:txBody>
          <a:bodyPr/>
          <a:lstStyle/>
          <a:p>
            <a:fld id="{361CEB9C-43F3-41A5-BDE3-A28234E1FDBC}" type="datetimeFigureOut">
              <a:rPr lang="en-GB" smtClean="0"/>
              <a:t>10/02/2022</a:t>
            </a:fld>
            <a:endParaRPr lang="en-GB"/>
          </a:p>
        </p:txBody>
      </p:sp>
      <p:sp>
        <p:nvSpPr>
          <p:cNvPr id="5" name="Footer Placeholder 4">
            <a:extLst>
              <a:ext uri="{FF2B5EF4-FFF2-40B4-BE49-F238E27FC236}">
                <a16:creationId xmlns:a16="http://schemas.microsoft.com/office/drawing/2014/main" id="{9E2C37BC-C502-41A3-B088-395CEF5980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415E7E-87DD-4594-9F26-DFDC8A7C95D4}"/>
              </a:ext>
            </a:extLst>
          </p:cNvPr>
          <p:cNvSpPr>
            <a:spLocks noGrp="1"/>
          </p:cNvSpPr>
          <p:nvPr>
            <p:ph type="sldNum" sz="quarter" idx="12"/>
          </p:nvPr>
        </p:nvSpPr>
        <p:spPr/>
        <p:txBody>
          <a:bodyPr/>
          <a:lstStyle/>
          <a:p>
            <a:fld id="{02D1B6FD-8109-48ED-B4C2-B2C91AF370D2}" type="slidenum">
              <a:rPr lang="en-GB" smtClean="0"/>
              <a:t>‹#›</a:t>
            </a:fld>
            <a:endParaRPr lang="en-GB"/>
          </a:p>
        </p:txBody>
      </p:sp>
    </p:spTree>
    <p:extLst>
      <p:ext uri="{BB962C8B-B14F-4D97-AF65-F5344CB8AC3E}">
        <p14:creationId xmlns:p14="http://schemas.microsoft.com/office/powerpoint/2010/main" val="1139663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AF24F-5C9E-44F4-A5FF-8B8979B1BE3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96E27D-2C3B-4CB7-AFEB-BEFA50B965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95B59-E49D-4458-B120-769CE1AC16B1}"/>
              </a:ext>
            </a:extLst>
          </p:cNvPr>
          <p:cNvSpPr>
            <a:spLocks noGrp="1"/>
          </p:cNvSpPr>
          <p:nvPr>
            <p:ph type="dt" sz="half" idx="10"/>
          </p:nvPr>
        </p:nvSpPr>
        <p:spPr/>
        <p:txBody>
          <a:bodyPr/>
          <a:lstStyle/>
          <a:p>
            <a:fld id="{361CEB9C-43F3-41A5-BDE3-A28234E1FDBC}" type="datetimeFigureOut">
              <a:rPr lang="en-GB" smtClean="0"/>
              <a:t>10/02/2022</a:t>
            </a:fld>
            <a:endParaRPr lang="en-GB"/>
          </a:p>
        </p:txBody>
      </p:sp>
      <p:sp>
        <p:nvSpPr>
          <p:cNvPr id="5" name="Footer Placeholder 4">
            <a:extLst>
              <a:ext uri="{FF2B5EF4-FFF2-40B4-BE49-F238E27FC236}">
                <a16:creationId xmlns:a16="http://schemas.microsoft.com/office/drawing/2014/main" id="{215B9DDC-1165-496F-B3F7-4F53ECAE1A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ADB436-928C-4397-9702-A11209354C78}"/>
              </a:ext>
            </a:extLst>
          </p:cNvPr>
          <p:cNvSpPr>
            <a:spLocks noGrp="1"/>
          </p:cNvSpPr>
          <p:nvPr>
            <p:ph type="sldNum" sz="quarter" idx="12"/>
          </p:nvPr>
        </p:nvSpPr>
        <p:spPr/>
        <p:txBody>
          <a:bodyPr/>
          <a:lstStyle/>
          <a:p>
            <a:fld id="{02D1B6FD-8109-48ED-B4C2-B2C91AF370D2}" type="slidenum">
              <a:rPr lang="en-GB" smtClean="0"/>
              <a:t>‹#›</a:t>
            </a:fld>
            <a:endParaRPr lang="en-GB"/>
          </a:p>
        </p:txBody>
      </p:sp>
    </p:spTree>
    <p:extLst>
      <p:ext uri="{BB962C8B-B14F-4D97-AF65-F5344CB8AC3E}">
        <p14:creationId xmlns:p14="http://schemas.microsoft.com/office/powerpoint/2010/main" val="376880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73D9B5-6946-4B04-83D6-77EE7431AE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41C9CD-5187-489F-99B5-B878249C05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0757EB-6AE6-420C-BED4-AF428F54A296}"/>
              </a:ext>
            </a:extLst>
          </p:cNvPr>
          <p:cNvSpPr>
            <a:spLocks noGrp="1"/>
          </p:cNvSpPr>
          <p:nvPr>
            <p:ph type="dt" sz="half" idx="10"/>
          </p:nvPr>
        </p:nvSpPr>
        <p:spPr/>
        <p:txBody>
          <a:bodyPr/>
          <a:lstStyle/>
          <a:p>
            <a:fld id="{361CEB9C-43F3-41A5-BDE3-A28234E1FDBC}" type="datetimeFigureOut">
              <a:rPr lang="en-GB" smtClean="0"/>
              <a:t>10/02/2022</a:t>
            </a:fld>
            <a:endParaRPr lang="en-GB"/>
          </a:p>
        </p:txBody>
      </p:sp>
      <p:sp>
        <p:nvSpPr>
          <p:cNvPr id="5" name="Footer Placeholder 4">
            <a:extLst>
              <a:ext uri="{FF2B5EF4-FFF2-40B4-BE49-F238E27FC236}">
                <a16:creationId xmlns:a16="http://schemas.microsoft.com/office/drawing/2014/main" id="{9447C721-1766-4366-B18A-095046FCA0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2BC2B7-48EB-41D6-BB49-6AE7A5201DD3}"/>
              </a:ext>
            </a:extLst>
          </p:cNvPr>
          <p:cNvSpPr>
            <a:spLocks noGrp="1"/>
          </p:cNvSpPr>
          <p:nvPr>
            <p:ph type="sldNum" sz="quarter" idx="12"/>
          </p:nvPr>
        </p:nvSpPr>
        <p:spPr/>
        <p:txBody>
          <a:bodyPr/>
          <a:lstStyle/>
          <a:p>
            <a:fld id="{02D1B6FD-8109-48ED-B4C2-B2C91AF370D2}" type="slidenum">
              <a:rPr lang="en-GB" smtClean="0"/>
              <a:t>‹#›</a:t>
            </a:fld>
            <a:endParaRPr lang="en-GB"/>
          </a:p>
        </p:txBody>
      </p:sp>
    </p:spTree>
    <p:extLst>
      <p:ext uri="{BB962C8B-B14F-4D97-AF65-F5344CB8AC3E}">
        <p14:creationId xmlns:p14="http://schemas.microsoft.com/office/powerpoint/2010/main" val="889176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lumn text only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2686" y="359898"/>
            <a:ext cx="9633743" cy="671865"/>
          </a:xfrm>
        </p:spPr>
        <p:txBody>
          <a:bodyPr lIns="36000" tIns="39600" bIns="0"/>
          <a:lstStyle>
            <a:lvl1pPr>
              <a:defRPr sz="4267">
                <a:latin typeface="Arial Narrow" panose="020B0606020202030204" pitchFamily="34" charset="0"/>
              </a:defRPr>
            </a:lvl1pPr>
          </a:lstStyle>
          <a:p>
            <a:r>
              <a:rPr lang="en-US" dirty="0"/>
              <a:t>Slide headline goes here</a:t>
            </a:r>
            <a:endParaRPr lang="en-GB" dirty="0"/>
          </a:p>
        </p:txBody>
      </p:sp>
      <p:sp>
        <p:nvSpPr>
          <p:cNvPr id="7" name="Content Placeholder 2"/>
          <p:cNvSpPr>
            <a:spLocks noGrp="1"/>
          </p:cNvSpPr>
          <p:nvPr>
            <p:ph idx="1" hasCustomPrompt="1"/>
          </p:nvPr>
        </p:nvSpPr>
        <p:spPr>
          <a:xfrm>
            <a:off x="302400" y="1509379"/>
            <a:ext cx="5581320" cy="4799052"/>
          </a:xfrm>
          <a:prstGeom prst="rect">
            <a:avLst/>
          </a:prstGeom>
        </p:spPr>
        <p:txBody>
          <a:bodyPr lIns="36000" tIns="36000" rIns="36000" bIns="36000"/>
          <a:lstStyle>
            <a:lvl1pPr>
              <a:defRPr sz="4267">
                <a:latin typeface="Georgia" panose="02040502050405020303" pitchFamily="18" charset="0"/>
              </a:defRPr>
            </a:lvl1pPr>
            <a:lvl2pPr>
              <a:defRPr sz="3733">
                <a:latin typeface="Georgia" panose="02040502050405020303" pitchFamily="18" charset="0"/>
              </a:defRPr>
            </a:lvl2pPr>
            <a:lvl3pPr>
              <a:defRPr sz="3200">
                <a:latin typeface="Georgia" panose="02040502050405020303" pitchFamily="18" charset="0"/>
              </a:defRPr>
            </a:lvl3pPr>
            <a:lvl4pPr>
              <a:defRPr sz="2667">
                <a:latin typeface="Georgia" panose="02040502050405020303" pitchFamily="18" charset="0"/>
              </a:defRPr>
            </a:lvl4pPr>
            <a:lvl5pPr>
              <a:defRPr sz="2400">
                <a:latin typeface="Georgia" panose="02040502050405020303" pitchFamily="18" charset="0"/>
              </a:defRPr>
            </a:lvl5pPr>
          </a:lstStyle>
          <a:p>
            <a:pPr lvl="0"/>
            <a:r>
              <a:rPr lang="en-US" dirty="0"/>
              <a:t>Slide text content goes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10" hasCustomPrompt="1"/>
          </p:nvPr>
        </p:nvSpPr>
        <p:spPr>
          <a:xfrm>
            <a:off x="6288021" y="1509379"/>
            <a:ext cx="5581320" cy="4799052"/>
          </a:xfrm>
          <a:prstGeom prst="rect">
            <a:avLst/>
          </a:prstGeom>
        </p:spPr>
        <p:txBody>
          <a:bodyPr lIns="36000" tIns="36000" rIns="36000" bIns="36000"/>
          <a:lstStyle>
            <a:lvl1pPr>
              <a:defRPr sz="4267">
                <a:latin typeface="Georgia" panose="02040502050405020303" pitchFamily="18" charset="0"/>
              </a:defRPr>
            </a:lvl1pPr>
            <a:lvl2pPr>
              <a:defRPr sz="3733">
                <a:latin typeface="Georgia" panose="02040502050405020303" pitchFamily="18" charset="0"/>
              </a:defRPr>
            </a:lvl2pPr>
            <a:lvl3pPr>
              <a:defRPr sz="3200">
                <a:latin typeface="Georgia" panose="02040502050405020303" pitchFamily="18" charset="0"/>
              </a:defRPr>
            </a:lvl3pPr>
            <a:lvl4pPr>
              <a:defRPr sz="2667">
                <a:latin typeface="Georgia" panose="02040502050405020303" pitchFamily="18" charset="0"/>
              </a:defRPr>
            </a:lvl4pPr>
            <a:lvl5pPr>
              <a:defRPr sz="2400">
                <a:latin typeface="Georgia" panose="02040502050405020303" pitchFamily="18" charset="0"/>
              </a:defRPr>
            </a:lvl5pPr>
          </a:lstStyle>
          <a:p>
            <a:pPr lvl="0"/>
            <a:r>
              <a:rPr lang="en-US" dirty="0"/>
              <a:t>Slide text content goes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38192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Overall Presentation Title layout (should only be 1)">
    <p:spTree>
      <p:nvGrpSpPr>
        <p:cNvPr id="1" name=""/>
        <p:cNvGrpSpPr/>
        <p:nvPr/>
      </p:nvGrpSpPr>
      <p:grpSpPr>
        <a:xfrm>
          <a:off x="0" y="0"/>
          <a:ext cx="0" cy="0"/>
          <a:chOff x="0" y="0"/>
          <a:chExt cx="0" cy="0"/>
        </a:xfrm>
      </p:grpSpPr>
      <p:sp>
        <p:nvSpPr>
          <p:cNvPr id="83970" name="Rectangle 2"/>
          <p:cNvSpPr>
            <a:spLocks noGrp="1" noChangeArrowheads="1"/>
          </p:cNvSpPr>
          <p:nvPr>
            <p:ph type="ctrTitle" hasCustomPrompt="1"/>
          </p:nvPr>
        </p:nvSpPr>
        <p:spPr>
          <a:xfrm>
            <a:off x="304800" y="383892"/>
            <a:ext cx="9151573" cy="1379585"/>
          </a:xfrm>
        </p:spPr>
        <p:txBody>
          <a:bodyPr anchor="b"/>
          <a:lstStyle>
            <a:lvl1pPr>
              <a:defRPr sz="4933">
                <a:latin typeface="Arial Narrow" panose="020B0606020202030204" pitchFamily="34" charset="0"/>
              </a:defRPr>
            </a:lvl1pPr>
          </a:lstStyle>
          <a:p>
            <a:pPr lvl="0"/>
            <a:r>
              <a:rPr lang="en-GB" noProof="0" dirty="0"/>
              <a:t>The overall presentation title goes here</a:t>
            </a:r>
          </a:p>
        </p:txBody>
      </p:sp>
    </p:spTree>
    <p:extLst>
      <p:ext uri="{BB962C8B-B14F-4D97-AF65-F5344CB8AC3E}">
        <p14:creationId xmlns:p14="http://schemas.microsoft.com/office/powerpoint/2010/main" val="3256828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verall Presentation Title layout with 2 equal pictures (should only be 1)">
    <p:spTree>
      <p:nvGrpSpPr>
        <p:cNvPr id="1" name=""/>
        <p:cNvGrpSpPr/>
        <p:nvPr/>
      </p:nvGrpSpPr>
      <p:grpSpPr>
        <a:xfrm>
          <a:off x="0" y="0"/>
          <a:ext cx="0" cy="0"/>
          <a:chOff x="0" y="0"/>
          <a:chExt cx="0" cy="0"/>
        </a:xfrm>
      </p:grpSpPr>
      <p:sp>
        <p:nvSpPr>
          <p:cNvPr id="83970" name="Rectangle 2"/>
          <p:cNvSpPr>
            <a:spLocks noGrp="1" noChangeArrowheads="1"/>
          </p:cNvSpPr>
          <p:nvPr>
            <p:ph type="ctrTitle" hasCustomPrompt="1"/>
          </p:nvPr>
        </p:nvSpPr>
        <p:spPr>
          <a:xfrm>
            <a:off x="304800" y="383892"/>
            <a:ext cx="9151573" cy="1379585"/>
          </a:xfrm>
        </p:spPr>
        <p:txBody>
          <a:bodyPr anchor="b"/>
          <a:lstStyle>
            <a:lvl1pPr>
              <a:defRPr sz="4933">
                <a:latin typeface="Arial Narrow" panose="020B0606020202030204" pitchFamily="34" charset="0"/>
              </a:defRPr>
            </a:lvl1pPr>
          </a:lstStyle>
          <a:p>
            <a:pPr lvl="0"/>
            <a:r>
              <a:rPr lang="en-GB" noProof="0" dirty="0"/>
              <a:t>The overall presentation title goes here</a:t>
            </a:r>
          </a:p>
        </p:txBody>
      </p:sp>
      <p:sp>
        <p:nvSpPr>
          <p:cNvPr id="4" name="Picture Placeholder 3"/>
          <p:cNvSpPr>
            <a:spLocks noGrp="1"/>
          </p:cNvSpPr>
          <p:nvPr>
            <p:ph type="pic" sz="quarter" idx="10"/>
          </p:nvPr>
        </p:nvSpPr>
        <p:spPr>
          <a:xfrm>
            <a:off x="334434" y="2181247"/>
            <a:ext cx="5568951" cy="4414368"/>
          </a:xfrm>
          <a:prstGeom prst="rect">
            <a:avLst/>
          </a:prstGeom>
        </p:spPr>
        <p:txBody>
          <a:bodyPr/>
          <a:lstStyle/>
          <a:p>
            <a:endParaRPr lang="en-GB" dirty="0"/>
          </a:p>
        </p:txBody>
      </p:sp>
      <p:sp>
        <p:nvSpPr>
          <p:cNvPr id="6" name="Picture Placeholder 3"/>
          <p:cNvSpPr>
            <a:spLocks noGrp="1"/>
          </p:cNvSpPr>
          <p:nvPr>
            <p:ph type="pic" sz="quarter" idx="11"/>
          </p:nvPr>
        </p:nvSpPr>
        <p:spPr>
          <a:xfrm>
            <a:off x="6215611" y="2181644"/>
            <a:ext cx="5568951" cy="4414368"/>
          </a:xfrm>
          <a:prstGeom prst="rect">
            <a:avLst/>
          </a:prstGeom>
        </p:spPr>
        <p:txBody>
          <a:bodyPr/>
          <a:lstStyle/>
          <a:p>
            <a:endParaRPr lang="en-GB" dirty="0"/>
          </a:p>
        </p:txBody>
      </p:sp>
    </p:spTree>
    <p:extLst>
      <p:ext uri="{BB962C8B-B14F-4D97-AF65-F5344CB8AC3E}">
        <p14:creationId xmlns:p14="http://schemas.microsoft.com/office/powerpoint/2010/main" val="1345092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verall Presentation Title layout with 2 different sized pictures (should only be 1)">
    <p:spTree>
      <p:nvGrpSpPr>
        <p:cNvPr id="1" name=""/>
        <p:cNvGrpSpPr/>
        <p:nvPr/>
      </p:nvGrpSpPr>
      <p:grpSpPr>
        <a:xfrm>
          <a:off x="0" y="0"/>
          <a:ext cx="0" cy="0"/>
          <a:chOff x="0" y="0"/>
          <a:chExt cx="0" cy="0"/>
        </a:xfrm>
      </p:grpSpPr>
      <p:sp>
        <p:nvSpPr>
          <p:cNvPr id="83970" name="Rectangle 2"/>
          <p:cNvSpPr>
            <a:spLocks noGrp="1" noChangeArrowheads="1"/>
          </p:cNvSpPr>
          <p:nvPr>
            <p:ph type="ctrTitle" hasCustomPrompt="1"/>
          </p:nvPr>
        </p:nvSpPr>
        <p:spPr>
          <a:xfrm>
            <a:off x="304800" y="383892"/>
            <a:ext cx="9151573" cy="1379585"/>
          </a:xfrm>
        </p:spPr>
        <p:txBody>
          <a:bodyPr anchor="b"/>
          <a:lstStyle>
            <a:lvl1pPr>
              <a:defRPr sz="4933">
                <a:latin typeface="Arial Narrow" panose="020B0606020202030204" pitchFamily="34" charset="0"/>
              </a:defRPr>
            </a:lvl1pPr>
          </a:lstStyle>
          <a:p>
            <a:pPr lvl="0"/>
            <a:r>
              <a:rPr lang="en-GB" noProof="0" dirty="0"/>
              <a:t>The overall presentation title goes here</a:t>
            </a:r>
          </a:p>
        </p:txBody>
      </p:sp>
      <p:sp>
        <p:nvSpPr>
          <p:cNvPr id="4" name="Picture Placeholder 3"/>
          <p:cNvSpPr>
            <a:spLocks noGrp="1"/>
          </p:cNvSpPr>
          <p:nvPr>
            <p:ph type="pic" sz="quarter" idx="10"/>
          </p:nvPr>
        </p:nvSpPr>
        <p:spPr>
          <a:xfrm>
            <a:off x="334433" y="2181247"/>
            <a:ext cx="3552000" cy="4414368"/>
          </a:xfrm>
          <a:prstGeom prst="rect">
            <a:avLst/>
          </a:prstGeom>
        </p:spPr>
        <p:txBody>
          <a:bodyPr/>
          <a:lstStyle/>
          <a:p>
            <a:endParaRPr lang="en-GB" dirty="0"/>
          </a:p>
        </p:txBody>
      </p:sp>
      <p:sp>
        <p:nvSpPr>
          <p:cNvPr id="6" name="Picture Placeholder 3"/>
          <p:cNvSpPr>
            <a:spLocks noGrp="1"/>
          </p:cNvSpPr>
          <p:nvPr>
            <p:ph type="pic" sz="quarter" idx="11"/>
          </p:nvPr>
        </p:nvSpPr>
        <p:spPr>
          <a:xfrm>
            <a:off x="4271796" y="2181644"/>
            <a:ext cx="7502400" cy="4414368"/>
          </a:xfrm>
          <a:prstGeom prst="rect">
            <a:avLst/>
          </a:prstGeom>
        </p:spPr>
        <p:txBody>
          <a:bodyPr/>
          <a:lstStyle/>
          <a:p>
            <a:endParaRPr lang="en-GB" dirty="0"/>
          </a:p>
        </p:txBody>
      </p:sp>
    </p:spTree>
    <p:extLst>
      <p:ext uri="{BB962C8B-B14F-4D97-AF65-F5344CB8AC3E}">
        <p14:creationId xmlns:p14="http://schemas.microsoft.com/office/powerpoint/2010/main" val="3826764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ext only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2686" y="359898"/>
            <a:ext cx="9633743" cy="671865"/>
          </a:xfrm>
        </p:spPr>
        <p:txBody>
          <a:bodyPr lIns="36000" tIns="39600" bIns="0"/>
          <a:lstStyle>
            <a:lvl1pPr>
              <a:defRPr sz="4267">
                <a:latin typeface="Arial Narrow" panose="020B0606020202030204" pitchFamily="34" charset="0"/>
              </a:defRPr>
            </a:lvl1pPr>
          </a:lstStyle>
          <a:p>
            <a:r>
              <a:rPr lang="en-US" dirty="0"/>
              <a:t>Slide headline goes here</a:t>
            </a:r>
            <a:endParaRPr lang="en-GB" dirty="0"/>
          </a:p>
        </p:txBody>
      </p:sp>
      <p:sp>
        <p:nvSpPr>
          <p:cNvPr id="3" name="Content Placeholder 2"/>
          <p:cNvSpPr>
            <a:spLocks noGrp="1"/>
          </p:cNvSpPr>
          <p:nvPr>
            <p:ph idx="1" hasCustomPrompt="1"/>
          </p:nvPr>
        </p:nvSpPr>
        <p:spPr>
          <a:xfrm>
            <a:off x="302406" y="1509379"/>
            <a:ext cx="11533980" cy="4799052"/>
          </a:xfrm>
          <a:prstGeom prst="rect">
            <a:avLst/>
          </a:prstGeom>
        </p:spPr>
        <p:txBody>
          <a:bodyPr lIns="36000" tIns="36000" rIns="36000" bIns="36000"/>
          <a:lstStyle>
            <a:lvl1pPr>
              <a:defRPr sz="4267">
                <a:latin typeface="Georgia" panose="02040502050405020303" pitchFamily="18" charset="0"/>
              </a:defRPr>
            </a:lvl1pPr>
            <a:lvl2pPr>
              <a:defRPr sz="3733">
                <a:latin typeface="Georgia" panose="02040502050405020303" pitchFamily="18" charset="0"/>
              </a:defRPr>
            </a:lvl2pPr>
            <a:lvl3pPr>
              <a:defRPr sz="3200">
                <a:latin typeface="Georgia" panose="02040502050405020303" pitchFamily="18" charset="0"/>
              </a:defRPr>
            </a:lvl3pPr>
            <a:lvl4pPr>
              <a:defRPr sz="2667">
                <a:latin typeface="Georgia" panose="02040502050405020303" pitchFamily="18" charset="0"/>
              </a:defRPr>
            </a:lvl4pPr>
            <a:lvl5pPr>
              <a:defRPr sz="2400">
                <a:latin typeface="Georgia" panose="02040502050405020303" pitchFamily="18" charset="0"/>
              </a:defRPr>
            </a:lvl5pPr>
          </a:lstStyle>
          <a:p>
            <a:pPr lvl="0"/>
            <a:r>
              <a:rPr lang="en-US" dirty="0"/>
              <a:t>Slide text content goes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53847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layout (1 per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2400" y="2066478"/>
            <a:ext cx="10363200" cy="1360596"/>
          </a:xfrm>
        </p:spPr>
        <p:txBody>
          <a:bodyPr lIns="36000" tIns="36000" rIns="36000" bIns="36000" anchor="b"/>
          <a:lstStyle>
            <a:lvl1pPr algn="l">
              <a:defRPr sz="5333" b="1" cap="all" baseline="0">
                <a:latin typeface="Arial Narrow" panose="020B0606020202030204" pitchFamily="34" charset="0"/>
              </a:defRPr>
            </a:lvl1pPr>
          </a:lstStyle>
          <a:p>
            <a:r>
              <a:rPr lang="en-US" dirty="0"/>
              <a:t>Insert section title here</a:t>
            </a:r>
            <a:endParaRPr lang="en-GB" dirty="0"/>
          </a:p>
        </p:txBody>
      </p:sp>
      <p:sp>
        <p:nvSpPr>
          <p:cNvPr id="3" name="Text Placeholder 2"/>
          <p:cNvSpPr>
            <a:spLocks noGrp="1"/>
          </p:cNvSpPr>
          <p:nvPr>
            <p:ph type="body" idx="1" hasCustomPrompt="1"/>
          </p:nvPr>
        </p:nvSpPr>
        <p:spPr>
          <a:xfrm>
            <a:off x="302400" y="3464510"/>
            <a:ext cx="10363200" cy="1500255"/>
          </a:xfrm>
          <a:prstGeom prst="rect">
            <a:avLst/>
          </a:prstGeom>
        </p:spPr>
        <p:txBody>
          <a:bodyPr anchor="t"/>
          <a:lstStyle>
            <a:lvl1pPr marL="0" indent="0">
              <a:buNone/>
              <a:defRPr sz="2667">
                <a:latin typeface="+mj-l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dirty="0"/>
              <a:t>Insert section sub title here, e.g. the name of the person presenting</a:t>
            </a:r>
          </a:p>
        </p:txBody>
      </p:sp>
    </p:spTree>
    <p:extLst>
      <p:ext uri="{BB962C8B-B14F-4D97-AF65-F5344CB8AC3E}">
        <p14:creationId xmlns:p14="http://schemas.microsoft.com/office/powerpoint/2010/main" val="2050748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text only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2686" y="359898"/>
            <a:ext cx="9633743" cy="671865"/>
          </a:xfrm>
        </p:spPr>
        <p:txBody>
          <a:bodyPr lIns="36000" tIns="39600" bIns="0"/>
          <a:lstStyle>
            <a:lvl1pPr>
              <a:defRPr sz="4267">
                <a:latin typeface="Arial Narrow" panose="020B0606020202030204" pitchFamily="34" charset="0"/>
              </a:defRPr>
            </a:lvl1pPr>
          </a:lstStyle>
          <a:p>
            <a:r>
              <a:rPr lang="en-US" dirty="0"/>
              <a:t>Slide headline goes here</a:t>
            </a:r>
            <a:endParaRPr lang="en-GB" dirty="0"/>
          </a:p>
        </p:txBody>
      </p:sp>
      <p:sp>
        <p:nvSpPr>
          <p:cNvPr id="7" name="Content Placeholder 2"/>
          <p:cNvSpPr>
            <a:spLocks noGrp="1"/>
          </p:cNvSpPr>
          <p:nvPr>
            <p:ph idx="1" hasCustomPrompt="1"/>
          </p:nvPr>
        </p:nvSpPr>
        <p:spPr>
          <a:xfrm>
            <a:off x="302400" y="1509379"/>
            <a:ext cx="5581320" cy="4799052"/>
          </a:xfrm>
          <a:prstGeom prst="rect">
            <a:avLst/>
          </a:prstGeom>
        </p:spPr>
        <p:txBody>
          <a:bodyPr lIns="36000" tIns="36000" rIns="36000" bIns="36000"/>
          <a:lstStyle>
            <a:lvl1pPr>
              <a:defRPr sz="4267">
                <a:latin typeface="Georgia" panose="02040502050405020303" pitchFamily="18" charset="0"/>
              </a:defRPr>
            </a:lvl1pPr>
            <a:lvl2pPr>
              <a:defRPr sz="3733">
                <a:latin typeface="Georgia" panose="02040502050405020303" pitchFamily="18" charset="0"/>
              </a:defRPr>
            </a:lvl2pPr>
            <a:lvl3pPr>
              <a:defRPr sz="3200">
                <a:latin typeface="Georgia" panose="02040502050405020303" pitchFamily="18" charset="0"/>
              </a:defRPr>
            </a:lvl3pPr>
            <a:lvl4pPr>
              <a:defRPr sz="2667">
                <a:latin typeface="Georgia" panose="02040502050405020303" pitchFamily="18" charset="0"/>
              </a:defRPr>
            </a:lvl4pPr>
            <a:lvl5pPr>
              <a:defRPr sz="2400">
                <a:latin typeface="Georgia" panose="02040502050405020303" pitchFamily="18" charset="0"/>
              </a:defRPr>
            </a:lvl5pPr>
          </a:lstStyle>
          <a:p>
            <a:pPr lvl="0"/>
            <a:r>
              <a:rPr lang="en-US" dirty="0"/>
              <a:t>Slide text content goes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10" hasCustomPrompt="1"/>
          </p:nvPr>
        </p:nvSpPr>
        <p:spPr>
          <a:xfrm>
            <a:off x="6288021" y="1509379"/>
            <a:ext cx="5581320" cy="4799052"/>
          </a:xfrm>
          <a:prstGeom prst="rect">
            <a:avLst/>
          </a:prstGeom>
        </p:spPr>
        <p:txBody>
          <a:bodyPr lIns="36000" tIns="36000" rIns="36000" bIns="36000"/>
          <a:lstStyle>
            <a:lvl1pPr>
              <a:defRPr sz="4267">
                <a:latin typeface="Georgia" panose="02040502050405020303" pitchFamily="18" charset="0"/>
              </a:defRPr>
            </a:lvl1pPr>
            <a:lvl2pPr>
              <a:defRPr sz="3733">
                <a:latin typeface="Georgia" panose="02040502050405020303" pitchFamily="18" charset="0"/>
              </a:defRPr>
            </a:lvl2pPr>
            <a:lvl3pPr>
              <a:defRPr sz="3200">
                <a:latin typeface="Georgia" panose="02040502050405020303" pitchFamily="18" charset="0"/>
              </a:defRPr>
            </a:lvl3pPr>
            <a:lvl4pPr>
              <a:defRPr sz="2667">
                <a:latin typeface="Georgia" panose="02040502050405020303" pitchFamily="18" charset="0"/>
              </a:defRPr>
            </a:lvl4pPr>
            <a:lvl5pPr>
              <a:defRPr sz="2400">
                <a:latin typeface="Georgia" panose="02040502050405020303" pitchFamily="18" charset="0"/>
              </a:defRPr>
            </a:lvl5pPr>
          </a:lstStyle>
          <a:p>
            <a:pPr lvl="0"/>
            <a:r>
              <a:rPr lang="en-US" dirty="0"/>
              <a:t>Slide text content goes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21828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singlelarge picture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2686" y="359898"/>
            <a:ext cx="9633743" cy="671865"/>
          </a:xfrm>
        </p:spPr>
        <p:txBody>
          <a:bodyPr lIns="36000" tIns="39600" bIns="0"/>
          <a:lstStyle>
            <a:lvl1pPr>
              <a:defRPr sz="4267">
                <a:latin typeface="Arial Narrow" panose="020B0606020202030204" pitchFamily="34" charset="0"/>
              </a:defRPr>
            </a:lvl1pPr>
          </a:lstStyle>
          <a:p>
            <a:r>
              <a:rPr lang="en-US" dirty="0"/>
              <a:t>Slide headline goes here</a:t>
            </a:r>
            <a:endParaRPr lang="en-GB" dirty="0"/>
          </a:p>
        </p:txBody>
      </p:sp>
      <p:sp>
        <p:nvSpPr>
          <p:cNvPr id="8" name="Content Placeholder 2"/>
          <p:cNvSpPr>
            <a:spLocks noGrp="1"/>
          </p:cNvSpPr>
          <p:nvPr>
            <p:ph idx="1" hasCustomPrompt="1"/>
          </p:nvPr>
        </p:nvSpPr>
        <p:spPr>
          <a:xfrm>
            <a:off x="302400" y="1509379"/>
            <a:ext cx="3552000" cy="4799052"/>
          </a:xfrm>
          <a:prstGeom prst="rect">
            <a:avLst/>
          </a:prstGeom>
        </p:spPr>
        <p:txBody>
          <a:bodyPr lIns="36000" tIns="36000" rIns="36000" bIns="36000"/>
          <a:lstStyle>
            <a:lvl1pPr>
              <a:defRPr sz="3733">
                <a:latin typeface="Georgia" panose="02040502050405020303" pitchFamily="18" charset="0"/>
              </a:defRPr>
            </a:lvl1pPr>
            <a:lvl2pPr>
              <a:defRPr sz="3200">
                <a:latin typeface="Georgia" panose="02040502050405020303" pitchFamily="18" charset="0"/>
              </a:defRPr>
            </a:lvl2pPr>
            <a:lvl3pPr>
              <a:defRPr sz="2667">
                <a:latin typeface="Georgia" panose="02040502050405020303" pitchFamily="18" charset="0"/>
              </a:defRPr>
            </a:lvl3pPr>
            <a:lvl4pPr>
              <a:defRPr sz="2400">
                <a:latin typeface="Georgia" panose="02040502050405020303" pitchFamily="18" charset="0"/>
              </a:defRPr>
            </a:lvl4pPr>
            <a:lvl5pPr>
              <a:defRPr sz="2133">
                <a:latin typeface="Georgia" panose="02040502050405020303" pitchFamily="18" charset="0"/>
              </a:defRPr>
            </a:lvl5pPr>
          </a:lstStyle>
          <a:p>
            <a:pPr lvl="0"/>
            <a:r>
              <a:rPr lang="en-US" dirty="0"/>
              <a:t>Slide text content goes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9"/>
          <p:cNvSpPr>
            <a:spLocks noGrp="1"/>
          </p:cNvSpPr>
          <p:nvPr>
            <p:ph type="pic" sz="quarter" idx="10"/>
          </p:nvPr>
        </p:nvSpPr>
        <p:spPr>
          <a:xfrm>
            <a:off x="4308621" y="1511542"/>
            <a:ext cx="7502400" cy="4799713"/>
          </a:xfrm>
          <a:prstGeom prst="rect">
            <a:avLst/>
          </a:prstGeom>
        </p:spPr>
        <p:txBody>
          <a:bodyPr/>
          <a:lstStyle/>
          <a:p>
            <a:endParaRPr lang="en-GB" dirty="0"/>
          </a:p>
        </p:txBody>
      </p:sp>
    </p:spTree>
    <p:extLst>
      <p:ext uri="{BB962C8B-B14F-4D97-AF65-F5344CB8AC3E}">
        <p14:creationId xmlns:p14="http://schemas.microsoft.com/office/powerpoint/2010/main" val="9373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8EABA-E051-4F92-8C89-729D24A796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894AD1-D4C2-40B6-8C6B-DB7CFFE33D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3DAAC3-2F52-4F91-AE80-9919EC68E403}"/>
              </a:ext>
            </a:extLst>
          </p:cNvPr>
          <p:cNvSpPr>
            <a:spLocks noGrp="1"/>
          </p:cNvSpPr>
          <p:nvPr>
            <p:ph type="dt" sz="half" idx="10"/>
          </p:nvPr>
        </p:nvSpPr>
        <p:spPr/>
        <p:txBody>
          <a:bodyPr/>
          <a:lstStyle/>
          <a:p>
            <a:fld id="{361CEB9C-43F3-41A5-BDE3-A28234E1FDBC}" type="datetimeFigureOut">
              <a:rPr lang="en-GB" smtClean="0"/>
              <a:t>10/02/2022</a:t>
            </a:fld>
            <a:endParaRPr lang="en-GB"/>
          </a:p>
        </p:txBody>
      </p:sp>
      <p:sp>
        <p:nvSpPr>
          <p:cNvPr id="5" name="Footer Placeholder 4">
            <a:extLst>
              <a:ext uri="{FF2B5EF4-FFF2-40B4-BE49-F238E27FC236}">
                <a16:creationId xmlns:a16="http://schemas.microsoft.com/office/drawing/2014/main" id="{E574E334-B8D3-461E-B773-1F04E1EDE4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A75AF6-8399-466B-A69F-6447EE9572BE}"/>
              </a:ext>
            </a:extLst>
          </p:cNvPr>
          <p:cNvSpPr>
            <a:spLocks noGrp="1"/>
          </p:cNvSpPr>
          <p:nvPr>
            <p:ph type="sldNum" sz="quarter" idx="12"/>
          </p:nvPr>
        </p:nvSpPr>
        <p:spPr/>
        <p:txBody>
          <a:bodyPr/>
          <a:lstStyle/>
          <a:p>
            <a:fld id="{02D1B6FD-8109-48ED-B4C2-B2C91AF370D2}" type="slidenum">
              <a:rPr lang="en-GB" smtClean="0"/>
              <a:t>‹#›</a:t>
            </a:fld>
            <a:endParaRPr lang="en-GB"/>
          </a:p>
        </p:txBody>
      </p:sp>
    </p:spTree>
    <p:extLst>
      <p:ext uri="{BB962C8B-B14F-4D97-AF65-F5344CB8AC3E}">
        <p14:creationId xmlns:p14="http://schemas.microsoft.com/office/powerpoint/2010/main" val="4006180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single small picture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2686" y="359898"/>
            <a:ext cx="9633743" cy="671865"/>
          </a:xfrm>
        </p:spPr>
        <p:txBody>
          <a:bodyPr lIns="36000" tIns="39600" bIns="0"/>
          <a:lstStyle>
            <a:lvl1pPr>
              <a:defRPr sz="4267">
                <a:latin typeface="Arial Narrow" panose="020B0606020202030204" pitchFamily="34" charset="0"/>
              </a:defRPr>
            </a:lvl1pPr>
          </a:lstStyle>
          <a:p>
            <a:r>
              <a:rPr lang="en-US" dirty="0"/>
              <a:t>Slide headline goes here</a:t>
            </a:r>
            <a:endParaRPr lang="en-GB" dirty="0"/>
          </a:p>
        </p:txBody>
      </p:sp>
      <p:sp>
        <p:nvSpPr>
          <p:cNvPr id="8" name="Content Placeholder 2"/>
          <p:cNvSpPr>
            <a:spLocks noGrp="1"/>
          </p:cNvSpPr>
          <p:nvPr>
            <p:ph idx="1" hasCustomPrompt="1"/>
          </p:nvPr>
        </p:nvSpPr>
        <p:spPr>
          <a:xfrm>
            <a:off x="322662" y="1509379"/>
            <a:ext cx="7501532" cy="4799052"/>
          </a:xfrm>
          <a:prstGeom prst="rect">
            <a:avLst/>
          </a:prstGeom>
        </p:spPr>
        <p:txBody>
          <a:bodyPr lIns="36000" tIns="36000" rIns="36000" bIns="36000"/>
          <a:lstStyle>
            <a:lvl1pPr>
              <a:defRPr sz="4267">
                <a:latin typeface="Georgia" panose="02040502050405020303" pitchFamily="18" charset="0"/>
              </a:defRPr>
            </a:lvl1pPr>
            <a:lvl2pPr>
              <a:defRPr sz="3733">
                <a:latin typeface="Georgia" panose="02040502050405020303" pitchFamily="18" charset="0"/>
              </a:defRPr>
            </a:lvl2pPr>
            <a:lvl3pPr>
              <a:defRPr sz="3200">
                <a:latin typeface="Georgia" panose="02040502050405020303" pitchFamily="18" charset="0"/>
              </a:defRPr>
            </a:lvl3pPr>
            <a:lvl4pPr>
              <a:defRPr sz="2667">
                <a:latin typeface="Georgia" panose="02040502050405020303" pitchFamily="18" charset="0"/>
              </a:defRPr>
            </a:lvl4pPr>
            <a:lvl5pPr>
              <a:defRPr sz="2400">
                <a:latin typeface="Georgia" panose="02040502050405020303" pitchFamily="18" charset="0"/>
              </a:defRPr>
            </a:lvl5pPr>
          </a:lstStyle>
          <a:p>
            <a:pPr lvl="0"/>
            <a:r>
              <a:rPr lang="en-US" dirty="0"/>
              <a:t>Slide text content goes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9"/>
          <p:cNvSpPr>
            <a:spLocks noGrp="1"/>
          </p:cNvSpPr>
          <p:nvPr>
            <p:ph type="pic" sz="quarter" idx="10"/>
          </p:nvPr>
        </p:nvSpPr>
        <p:spPr>
          <a:xfrm>
            <a:off x="8208235" y="1511542"/>
            <a:ext cx="3552395" cy="4799713"/>
          </a:xfrm>
          <a:prstGeom prst="rect">
            <a:avLst/>
          </a:prstGeom>
        </p:spPr>
        <p:txBody>
          <a:bodyPr/>
          <a:lstStyle/>
          <a:p>
            <a:endParaRPr lang="en-GB"/>
          </a:p>
        </p:txBody>
      </p:sp>
    </p:spTree>
    <p:extLst>
      <p:ext uri="{BB962C8B-B14F-4D97-AF65-F5344CB8AC3E}">
        <p14:creationId xmlns:p14="http://schemas.microsoft.com/office/powerpoint/2010/main" val="604366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introduction and single small picture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2686" y="359898"/>
            <a:ext cx="9633743" cy="671865"/>
          </a:xfrm>
        </p:spPr>
        <p:txBody>
          <a:bodyPr lIns="36000" tIns="39600" bIns="0"/>
          <a:lstStyle>
            <a:lvl1pPr>
              <a:defRPr sz="4267">
                <a:latin typeface="Arial Narrow" panose="020B0606020202030204" pitchFamily="34" charset="0"/>
              </a:defRPr>
            </a:lvl1pPr>
          </a:lstStyle>
          <a:p>
            <a:r>
              <a:rPr lang="en-US" dirty="0"/>
              <a:t>Slide headline goes here</a:t>
            </a:r>
            <a:endParaRPr lang="en-GB" dirty="0"/>
          </a:p>
        </p:txBody>
      </p:sp>
      <p:sp>
        <p:nvSpPr>
          <p:cNvPr id="8" name="Content Placeholder 2"/>
          <p:cNvSpPr>
            <a:spLocks noGrp="1"/>
          </p:cNvSpPr>
          <p:nvPr>
            <p:ph idx="1" hasCustomPrompt="1"/>
          </p:nvPr>
        </p:nvSpPr>
        <p:spPr>
          <a:xfrm>
            <a:off x="322662" y="2949095"/>
            <a:ext cx="7501532" cy="3359336"/>
          </a:xfrm>
          <a:prstGeom prst="rect">
            <a:avLst/>
          </a:prstGeom>
        </p:spPr>
        <p:txBody>
          <a:bodyPr lIns="36000" tIns="36000" rIns="36000" bIns="36000"/>
          <a:lstStyle>
            <a:lvl1pPr>
              <a:defRPr sz="4267">
                <a:latin typeface="Georgia" panose="02040502050405020303" pitchFamily="18" charset="0"/>
              </a:defRPr>
            </a:lvl1pPr>
            <a:lvl2pPr>
              <a:defRPr sz="3733">
                <a:latin typeface="Georgia" panose="02040502050405020303" pitchFamily="18" charset="0"/>
              </a:defRPr>
            </a:lvl2pPr>
            <a:lvl3pPr>
              <a:defRPr sz="3200">
                <a:latin typeface="Georgia" panose="02040502050405020303" pitchFamily="18" charset="0"/>
              </a:defRPr>
            </a:lvl3pPr>
            <a:lvl4pPr>
              <a:defRPr sz="2667">
                <a:latin typeface="Georgia" panose="02040502050405020303" pitchFamily="18" charset="0"/>
              </a:defRPr>
            </a:lvl4pPr>
            <a:lvl5pPr>
              <a:defRPr sz="2400">
                <a:latin typeface="Georgia" panose="02040502050405020303" pitchFamily="18" charset="0"/>
              </a:defRPr>
            </a:lvl5pPr>
          </a:lstStyle>
          <a:p>
            <a:pPr lvl="0"/>
            <a:r>
              <a:rPr lang="en-US" dirty="0"/>
              <a:t>Slide text content goes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9"/>
          <p:cNvSpPr>
            <a:spLocks noGrp="1"/>
          </p:cNvSpPr>
          <p:nvPr>
            <p:ph type="pic" sz="quarter" idx="10"/>
          </p:nvPr>
        </p:nvSpPr>
        <p:spPr>
          <a:xfrm>
            <a:off x="8208235" y="1511542"/>
            <a:ext cx="3552395" cy="4799713"/>
          </a:xfrm>
          <a:prstGeom prst="rect">
            <a:avLst/>
          </a:prstGeom>
        </p:spPr>
        <p:txBody>
          <a:bodyPr/>
          <a:lstStyle/>
          <a:p>
            <a:endParaRPr lang="en-GB"/>
          </a:p>
        </p:txBody>
      </p:sp>
      <p:sp>
        <p:nvSpPr>
          <p:cNvPr id="5" name="Content Placeholder 2"/>
          <p:cNvSpPr>
            <a:spLocks noGrp="1"/>
          </p:cNvSpPr>
          <p:nvPr>
            <p:ph idx="11" hasCustomPrompt="1"/>
          </p:nvPr>
        </p:nvSpPr>
        <p:spPr>
          <a:xfrm>
            <a:off x="302406" y="1509389"/>
            <a:ext cx="7501532" cy="1247753"/>
          </a:xfrm>
          <a:prstGeom prst="rect">
            <a:avLst/>
          </a:prstGeom>
        </p:spPr>
        <p:txBody>
          <a:bodyPr lIns="36000" tIns="36000" rIns="36000" bIns="36000"/>
          <a:lstStyle>
            <a:lvl1pPr marL="0" indent="0">
              <a:buFontTx/>
              <a:buNone/>
              <a:defRPr lang="en-GB" sz="2400" b="1" i="0" u="none" strike="noStrike" baseline="0" smtClean="0">
                <a:latin typeface="+mj-lt"/>
              </a:defRPr>
            </a:lvl1pPr>
            <a:lvl2pPr>
              <a:defRPr sz="3733">
                <a:latin typeface="Georgia" panose="02040502050405020303" pitchFamily="18" charset="0"/>
              </a:defRPr>
            </a:lvl2pPr>
            <a:lvl3pPr>
              <a:defRPr sz="3200">
                <a:latin typeface="Georgia" panose="02040502050405020303" pitchFamily="18" charset="0"/>
              </a:defRPr>
            </a:lvl3pPr>
            <a:lvl4pPr>
              <a:defRPr sz="2667">
                <a:latin typeface="Georgia" panose="02040502050405020303" pitchFamily="18" charset="0"/>
              </a:defRPr>
            </a:lvl4pPr>
            <a:lvl5pPr>
              <a:defRPr sz="2400">
                <a:latin typeface="Georgia" panose="02040502050405020303" pitchFamily="18" charset="0"/>
              </a:defRPr>
            </a:lvl5pPr>
          </a:lstStyle>
          <a:p>
            <a:pPr lvl="0"/>
            <a:r>
              <a:rPr lang="en-GB" i="0" dirty="0"/>
              <a:t>This is the area where you should put your introduction to the slide. </a:t>
            </a:r>
            <a:br>
              <a:rPr lang="en-GB" i="0" dirty="0"/>
            </a:br>
            <a:r>
              <a:rPr lang="en-GB" i="0" dirty="0"/>
              <a:t>3 lines maximum.</a:t>
            </a:r>
          </a:p>
        </p:txBody>
      </p:sp>
    </p:spTree>
    <p:extLst>
      <p:ext uri="{BB962C8B-B14F-4D97-AF65-F5344CB8AC3E}">
        <p14:creationId xmlns:p14="http://schemas.microsoft.com/office/powerpoint/2010/main" val="3850586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olding slide layout (picture, e.g. logo)">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814921" y="837942"/>
            <a:ext cx="10562167" cy="5469895"/>
          </a:xfrm>
          <a:prstGeom prst="rect">
            <a:avLst/>
          </a:prstGeom>
        </p:spPr>
        <p:txBody>
          <a:bodyPr/>
          <a:lstStyle/>
          <a:p>
            <a:endParaRPr lang="en-GB"/>
          </a:p>
        </p:txBody>
      </p:sp>
    </p:spTree>
    <p:extLst>
      <p:ext uri="{BB962C8B-B14F-4D97-AF65-F5344CB8AC3E}">
        <p14:creationId xmlns:p14="http://schemas.microsoft.com/office/powerpoint/2010/main" val="3464439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60"/>
            <a:ext cx="2844800" cy="365125"/>
          </a:xfrm>
          <a:prstGeom prst="rect">
            <a:avLst/>
          </a:prstGeom>
        </p:spPr>
        <p:txBody>
          <a:bodyPr/>
          <a:lstStyle/>
          <a:p>
            <a:fld id="{83168ED9-44B4-499D-A9C4-4B1C34F83235}" type="datetimeFigureOut">
              <a:rPr lang="en-GB" smtClean="0">
                <a:solidFill>
                  <a:prstClr val="black">
                    <a:tint val="75000"/>
                  </a:prstClr>
                </a:solidFill>
              </a:rPr>
              <a:pPr/>
              <a:t>10/02/2022</a:t>
            </a:fld>
            <a:endParaRPr lang="en-GB">
              <a:solidFill>
                <a:prstClr val="black">
                  <a:tint val="75000"/>
                </a:prstClr>
              </a:solidFill>
            </a:endParaRPr>
          </a:p>
        </p:txBody>
      </p:sp>
      <p:sp>
        <p:nvSpPr>
          <p:cNvPr id="3" name="Footer Placeholder 2"/>
          <p:cNvSpPr>
            <a:spLocks noGrp="1"/>
          </p:cNvSpPr>
          <p:nvPr>
            <p:ph type="ftr" sz="quarter" idx="11"/>
          </p:nvPr>
        </p:nvSpPr>
        <p:spPr>
          <a:xfrm>
            <a:off x="4165600" y="6356360"/>
            <a:ext cx="3860800" cy="365125"/>
          </a:xfrm>
          <a:prstGeom prst="rect">
            <a:avLst/>
          </a:prstGeom>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a:xfrm>
            <a:off x="8737600" y="6356360"/>
            <a:ext cx="2844800" cy="365125"/>
          </a:xfrm>
          <a:prstGeom prst="rect">
            <a:avLst/>
          </a:prstGeom>
        </p:spPr>
        <p:txBody>
          <a:bodyPr/>
          <a:lstStyle/>
          <a:p>
            <a:fld id="{99B9D2B6-E9B1-4B58-AAB3-FB6AB4AF290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1682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08EC4-A052-4301-A421-0EFE340EE9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E31B44A-07D4-4358-BC62-F038106C5E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A38A11-E500-461E-A81A-4F314D56FF79}"/>
              </a:ext>
            </a:extLst>
          </p:cNvPr>
          <p:cNvSpPr>
            <a:spLocks noGrp="1"/>
          </p:cNvSpPr>
          <p:nvPr>
            <p:ph type="dt" sz="half" idx="10"/>
          </p:nvPr>
        </p:nvSpPr>
        <p:spPr/>
        <p:txBody>
          <a:bodyPr/>
          <a:lstStyle/>
          <a:p>
            <a:fld id="{361CEB9C-43F3-41A5-BDE3-A28234E1FDBC}" type="datetimeFigureOut">
              <a:rPr lang="en-GB" smtClean="0"/>
              <a:t>10/02/2022</a:t>
            </a:fld>
            <a:endParaRPr lang="en-GB"/>
          </a:p>
        </p:txBody>
      </p:sp>
      <p:sp>
        <p:nvSpPr>
          <p:cNvPr id="5" name="Footer Placeholder 4">
            <a:extLst>
              <a:ext uri="{FF2B5EF4-FFF2-40B4-BE49-F238E27FC236}">
                <a16:creationId xmlns:a16="http://schemas.microsoft.com/office/drawing/2014/main" id="{FADAA790-F064-4B35-9109-507E9E97E8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74886E-3E30-452E-9044-4831D303618F}"/>
              </a:ext>
            </a:extLst>
          </p:cNvPr>
          <p:cNvSpPr>
            <a:spLocks noGrp="1"/>
          </p:cNvSpPr>
          <p:nvPr>
            <p:ph type="sldNum" sz="quarter" idx="12"/>
          </p:nvPr>
        </p:nvSpPr>
        <p:spPr/>
        <p:txBody>
          <a:bodyPr/>
          <a:lstStyle/>
          <a:p>
            <a:fld id="{02D1B6FD-8109-48ED-B4C2-B2C91AF370D2}" type="slidenum">
              <a:rPr lang="en-GB" smtClean="0"/>
              <a:t>‹#›</a:t>
            </a:fld>
            <a:endParaRPr lang="en-GB"/>
          </a:p>
        </p:txBody>
      </p:sp>
    </p:spTree>
    <p:extLst>
      <p:ext uri="{BB962C8B-B14F-4D97-AF65-F5344CB8AC3E}">
        <p14:creationId xmlns:p14="http://schemas.microsoft.com/office/powerpoint/2010/main" val="331390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DBDE8-9A4E-4EFF-8169-E8EE9F4503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5943C5-9F59-45A1-9F22-8D4323A13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8302E2F-1A13-4B60-A6E7-4D8B210C52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81FBD67-9F61-4F5B-B8E5-568657BE8C41}"/>
              </a:ext>
            </a:extLst>
          </p:cNvPr>
          <p:cNvSpPr>
            <a:spLocks noGrp="1"/>
          </p:cNvSpPr>
          <p:nvPr>
            <p:ph type="dt" sz="half" idx="10"/>
          </p:nvPr>
        </p:nvSpPr>
        <p:spPr/>
        <p:txBody>
          <a:bodyPr/>
          <a:lstStyle/>
          <a:p>
            <a:fld id="{361CEB9C-43F3-41A5-BDE3-A28234E1FDBC}" type="datetimeFigureOut">
              <a:rPr lang="en-GB" smtClean="0"/>
              <a:t>10/02/2022</a:t>
            </a:fld>
            <a:endParaRPr lang="en-GB"/>
          </a:p>
        </p:txBody>
      </p:sp>
      <p:sp>
        <p:nvSpPr>
          <p:cNvPr id="6" name="Footer Placeholder 5">
            <a:extLst>
              <a:ext uri="{FF2B5EF4-FFF2-40B4-BE49-F238E27FC236}">
                <a16:creationId xmlns:a16="http://schemas.microsoft.com/office/drawing/2014/main" id="{694A277E-B599-4397-AFA4-46049EA916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B30EFE-A93F-4B9F-898D-77EE9A4D9F1D}"/>
              </a:ext>
            </a:extLst>
          </p:cNvPr>
          <p:cNvSpPr>
            <a:spLocks noGrp="1"/>
          </p:cNvSpPr>
          <p:nvPr>
            <p:ph type="sldNum" sz="quarter" idx="12"/>
          </p:nvPr>
        </p:nvSpPr>
        <p:spPr/>
        <p:txBody>
          <a:bodyPr/>
          <a:lstStyle/>
          <a:p>
            <a:fld id="{02D1B6FD-8109-48ED-B4C2-B2C91AF370D2}" type="slidenum">
              <a:rPr lang="en-GB" smtClean="0"/>
              <a:t>‹#›</a:t>
            </a:fld>
            <a:endParaRPr lang="en-GB"/>
          </a:p>
        </p:txBody>
      </p:sp>
    </p:spTree>
    <p:extLst>
      <p:ext uri="{BB962C8B-B14F-4D97-AF65-F5344CB8AC3E}">
        <p14:creationId xmlns:p14="http://schemas.microsoft.com/office/powerpoint/2010/main" val="208293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40FC-9335-4F9D-9BA4-B13033354C4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9A7050-F1AE-4FE4-9BC7-743C0C3E38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8BFF21-4C22-453B-A249-6F7F9E7966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D028D9F-746F-4AED-A206-23842178A0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D94E01-6B25-4705-B5CD-2C9FF40182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D82A928-4825-43B7-A59C-E3FCF5DF949F}"/>
              </a:ext>
            </a:extLst>
          </p:cNvPr>
          <p:cNvSpPr>
            <a:spLocks noGrp="1"/>
          </p:cNvSpPr>
          <p:nvPr>
            <p:ph type="dt" sz="half" idx="10"/>
          </p:nvPr>
        </p:nvSpPr>
        <p:spPr/>
        <p:txBody>
          <a:bodyPr/>
          <a:lstStyle/>
          <a:p>
            <a:fld id="{361CEB9C-43F3-41A5-BDE3-A28234E1FDBC}" type="datetimeFigureOut">
              <a:rPr lang="en-GB" smtClean="0"/>
              <a:t>10/02/2022</a:t>
            </a:fld>
            <a:endParaRPr lang="en-GB"/>
          </a:p>
        </p:txBody>
      </p:sp>
      <p:sp>
        <p:nvSpPr>
          <p:cNvPr id="8" name="Footer Placeholder 7">
            <a:extLst>
              <a:ext uri="{FF2B5EF4-FFF2-40B4-BE49-F238E27FC236}">
                <a16:creationId xmlns:a16="http://schemas.microsoft.com/office/drawing/2014/main" id="{834A88E4-4CC4-44E9-8441-332EC26E79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B811D85-0FA9-4DAB-8DCA-F147173AD56B}"/>
              </a:ext>
            </a:extLst>
          </p:cNvPr>
          <p:cNvSpPr>
            <a:spLocks noGrp="1"/>
          </p:cNvSpPr>
          <p:nvPr>
            <p:ph type="sldNum" sz="quarter" idx="12"/>
          </p:nvPr>
        </p:nvSpPr>
        <p:spPr/>
        <p:txBody>
          <a:bodyPr/>
          <a:lstStyle/>
          <a:p>
            <a:fld id="{02D1B6FD-8109-48ED-B4C2-B2C91AF370D2}" type="slidenum">
              <a:rPr lang="en-GB" smtClean="0"/>
              <a:t>‹#›</a:t>
            </a:fld>
            <a:endParaRPr lang="en-GB"/>
          </a:p>
        </p:txBody>
      </p:sp>
    </p:spTree>
    <p:extLst>
      <p:ext uri="{BB962C8B-B14F-4D97-AF65-F5344CB8AC3E}">
        <p14:creationId xmlns:p14="http://schemas.microsoft.com/office/powerpoint/2010/main" val="135259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C6B66-2321-491E-9682-E08551E0FC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350F213-9963-44C9-B75A-9BC3EAD1D26A}"/>
              </a:ext>
            </a:extLst>
          </p:cNvPr>
          <p:cNvSpPr>
            <a:spLocks noGrp="1"/>
          </p:cNvSpPr>
          <p:nvPr>
            <p:ph type="dt" sz="half" idx="10"/>
          </p:nvPr>
        </p:nvSpPr>
        <p:spPr/>
        <p:txBody>
          <a:bodyPr/>
          <a:lstStyle/>
          <a:p>
            <a:fld id="{361CEB9C-43F3-41A5-BDE3-A28234E1FDBC}" type="datetimeFigureOut">
              <a:rPr lang="en-GB" smtClean="0"/>
              <a:t>10/02/2022</a:t>
            </a:fld>
            <a:endParaRPr lang="en-GB"/>
          </a:p>
        </p:txBody>
      </p:sp>
      <p:sp>
        <p:nvSpPr>
          <p:cNvPr id="4" name="Footer Placeholder 3">
            <a:extLst>
              <a:ext uri="{FF2B5EF4-FFF2-40B4-BE49-F238E27FC236}">
                <a16:creationId xmlns:a16="http://schemas.microsoft.com/office/drawing/2014/main" id="{207C7C08-2892-4BD7-AD9E-73829408C3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CB5CC6F-1DD6-47EB-B42B-4816E18FEF90}"/>
              </a:ext>
            </a:extLst>
          </p:cNvPr>
          <p:cNvSpPr>
            <a:spLocks noGrp="1"/>
          </p:cNvSpPr>
          <p:nvPr>
            <p:ph type="sldNum" sz="quarter" idx="12"/>
          </p:nvPr>
        </p:nvSpPr>
        <p:spPr/>
        <p:txBody>
          <a:bodyPr/>
          <a:lstStyle/>
          <a:p>
            <a:fld id="{02D1B6FD-8109-48ED-B4C2-B2C91AF370D2}" type="slidenum">
              <a:rPr lang="en-GB" smtClean="0"/>
              <a:t>‹#›</a:t>
            </a:fld>
            <a:endParaRPr lang="en-GB"/>
          </a:p>
        </p:txBody>
      </p:sp>
    </p:spTree>
    <p:extLst>
      <p:ext uri="{BB962C8B-B14F-4D97-AF65-F5344CB8AC3E}">
        <p14:creationId xmlns:p14="http://schemas.microsoft.com/office/powerpoint/2010/main" val="116813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5F6BF0-8BBC-487F-AEE3-2CF5FB053AF9}"/>
              </a:ext>
            </a:extLst>
          </p:cNvPr>
          <p:cNvSpPr>
            <a:spLocks noGrp="1"/>
          </p:cNvSpPr>
          <p:nvPr>
            <p:ph type="dt" sz="half" idx="10"/>
          </p:nvPr>
        </p:nvSpPr>
        <p:spPr/>
        <p:txBody>
          <a:bodyPr/>
          <a:lstStyle/>
          <a:p>
            <a:fld id="{361CEB9C-43F3-41A5-BDE3-A28234E1FDBC}" type="datetimeFigureOut">
              <a:rPr lang="en-GB" smtClean="0"/>
              <a:t>10/02/2022</a:t>
            </a:fld>
            <a:endParaRPr lang="en-GB"/>
          </a:p>
        </p:txBody>
      </p:sp>
      <p:sp>
        <p:nvSpPr>
          <p:cNvPr id="3" name="Footer Placeholder 2">
            <a:extLst>
              <a:ext uri="{FF2B5EF4-FFF2-40B4-BE49-F238E27FC236}">
                <a16:creationId xmlns:a16="http://schemas.microsoft.com/office/drawing/2014/main" id="{0A9C2F20-7703-4008-B0DB-94FCD7FA47C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7B8AF3F-A7E2-4208-A22B-982CED1EF43F}"/>
              </a:ext>
            </a:extLst>
          </p:cNvPr>
          <p:cNvSpPr>
            <a:spLocks noGrp="1"/>
          </p:cNvSpPr>
          <p:nvPr>
            <p:ph type="sldNum" sz="quarter" idx="12"/>
          </p:nvPr>
        </p:nvSpPr>
        <p:spPr/>
        <p:txBody>
          <a:bodyPr/>
          <a:lstStyle/>
          <a:p>
            <a:fld id="{02D1B6FD-8109-48ED-B4C2-B2C91AF370D2}" type="slidenum">
              <a:rPr lang="en-GB" smtClean="0"/>
              <a:t>‹#›</a:t>
            </a:fld>
            <a:endParaRPr lang="en-GB"/>
          </a:p>
        </p:txBody>
      </p:sp>
    </p:spTree>
    <p:extLst>
      <p:ext uri="{BB962C8B-B14F-4D97-AF65-F5344CB8AC3E}">
        <p14:creationId xmlns:p14="http://schemas.microsoft.com/office/powerpoint/2010/main" val="757084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B108F-25C2-4AF1-ADFC-7C076AC599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B7837F-E85D-44B0-9252-200027FCA3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D3EF9E-BFEE-4670-B540-CDD067002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455807-2C31-404F-B1DF-850E2D0553C8}"/>
              </a:ext>
            </a:extLst>
          </p:cNvPr>
          <p:cNvSpPr>
            <a:spLocks noGrp="1"/>
          </p:cNvSpPr>
          <p:nvPr>
            <p:ph type="dt" sz="half" idx="10"/>
          </p:nvPr>
        </p:nvSpPr>
        <p:spPr/>
        <p:txBody>
          <a:bodyPr/>
          <a:lstStyle/>
          <a:p>
            <a:fld id="{361CEB9C-43F3-41A5-BDE3-A28234E1FDBC}" type="datetimeFigureOut">
              <a:rPr lang="en-GB" smtClean="0"/>
              <a:t>10/02/2022</a:t>
            </a:fld>
            <a:endParaRPr lang="en-GB"/>
          </a:p>
        </p:txBody>
      </p:sp>
      <p:sp>
        <p:nvSpPr>
          <p:cNvPr id="6" name="Footer Placeholder 5">
            <a:extLst>
              <a:ext uri="{FF2B5EF4-FFF2-40B4-BE49-F238E27FC236}">
                <a16:creationId xmlns:a16="http://schemas.microsoft.com/office/drawing/2014/main" id="{3C4C3A14-4371-4FFD-B30E-81E033CC4D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7E5D95-BEC8-4A95-B624-10D3F4DE3C2F}"/>
              </a:ext>
            </a:extLst>
          </p:cNvPr>
          <p:cNvSpPr>
            <a:spLocks noGrp="1"/>
          </p:cNvSpPr>
          <p:nvPr>
            <p:ph type="sldNum" sz="quarter" idx="12"/>
          </p:nvPr>
        </p:nvSpPr>
        <p:spPr/>
        <p:txBody>
          <a:bodyPr/>
          <a:lstStyle/>
          <a:p>
            <a:fld id="{02D1B6FD-8109-48ED-B4C2-B2C91AF370D2}" type="slidenum">
              <a:rPr lang="en-GB" smtClean="0"/>
              <a:t>‹#›</a:t>
            </a:fld>
            <a:endParaRPr lang="en-GB"/>
          </a:p>
        </p:txBody>
      </p:sp>
    </p:spTree>
    <p:extLst>
      <p:ext uri="{BB962C8B-B14F-4D97-AF65-F5344CB8AC3E}">
        <p14:creationId xmlns:p14="http://schemas.microsoft.com/office/powerpoint/2010/main" val="137489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C109E-1D30-4476-BA0E-63D23DA07C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E80E6C9-2D1F-43B9-89CA-C22C812813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A843801-A4D1-4ACB-B13A-A4FF654F1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5C081D-4851-43AE-B162-3FE9A33FF2AC}"/>
              </a:ext>
            </a:extLst>
          </p:cNvPr>
          <p:cNvSpPr>
            <a:spLocks noGrp="1"/>
          </p:cNvSpPr>
          <p:nvPr>
            <p:ph type="dt" sz="half" idx="10"/>
          </p:nvPr>
        </p:nvSpPr>
        <p:spPr/>
        <p:txBody>
          <a:bodyPr/>
          <a:lstStyle/>
          <a:p>
            <a:fld id="{361CEB9C-43F3-41A5-BDE3-A28234E1FDBC}" type="datetimeFigureOut">
              <a:rPr lang="en-GB" smtClean="0"/>
              <a:t>10/02/2022</a:t>
            </a:fld>
            <a:endParaRPr lang="en-GB"/>
          </a:p>
        </p:txBody>
      </p:sp>
      <p:sp>
        <p:nvSpPr>
          <p:cNvPr id="6" name="Footer Placeholder 5">
            <a:extLst>
              <a:ext uri="{FF2B5EF4-FFF2-40B4-BE49-F238E27FC236}">
                <a16:creationId xmlns:a16="http://schemas.microsoft.com/office/drawing/2014/main" id="{D7FD5A4E-1868-47FF-95B4-6D5126FA3A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5E2FF3-2804-4362-A087-AD8181F08083}"/>
              </a:ext>
            </a:extLst>
          </p:cNvPr>
          <p:cNvSpPr>
            <a:spLocks noGrp="1"/>
          </p:cNvSpPr>
          <p:nvPr>
            <p:ph type="sldNum" sz="quarter" idx="12"/>
          </p:nvPr>
        </p:nvSpPr>
        <p:spPr/>
        <p:txBody>
          <a:bodyPr/>
          <a:lstStyle/>
          <a:p>
            <a:fld id="{02D1B6FD-8109-48ED-B4C2-B2C91AF370D2}" type="slidenum">
              <a:rPr lang="en-GB" smtClean="0"/>
              <a:t>‹#›</a:t>
            </a:fld>
            <a:endParaRPr lang="en-GB"/>
          </a:p>
        </p:txBody>
      </p:sp>
    </p:spTree>
    <p:extLst>
      <p:ext uri="{BB962C8B-B14F-4D97-AF65-F5344CB8AC3E}">
        <p14:creationId xmlns:p14="http://schemas.microsoft.com/office/powerpoint/2010/main" val="1972146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944C03-C56D-4911-A383-4817D584B9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90742B-95AB-4758-B7E9-E3B0A1765F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F67AF0-847C-4E38-8718-0B483E425D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CEB9C-43F3-41A5-BDE3-A28234E1FDBC}" type="datetimeFigureOut">
              <a:rPr lang="en-GB" smtClean="0"/>
              <a:t>10/02/2022</a:t>
            </a:fld>
            <a:endParaRPr lang="en-GB"/>
          </a:p>
        </p:txBody>
      </p:sp>
      <p:sp>
        <p:nvSpPr>
          <p:cNvPr id="5" name="Footer Placeholder 4">
            <a:extLst>
              <a:ext uri="{FF2B5EF4-FFF2-40B4-BE49-F238E27FC236}">
                <a16:creationId xmlns:a16="http://schemas.microsoft.com/office/drawing/2014/main" id="{1D4E6AE3-5DA9-4018-B1A9-8ADFC776CD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D783F0-F0F2-4CAC-B45D-D0A8070468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1B6FD-8109-48ED-B4C2-B2C91AF370D2}" type="slidenum">
              <a:rPr lang="en-GB" smtClean="0"/>
              <a:t>‹#›</a:t>
            </a:fld>
            <a:endParaRPr lang="en-GB"/>
          </a:p>
        </p:txBody>
      </p:sp>
    </p:spTree>
    <p:extLst>
      <p:ext uri="{BB962C8B-B14F-4D97-AF65-F5344CB8AC3E}">
        <p14:creationId xmlns:p14="http://schemas.microsoft.com/office/powerpoint/2010/main" val="1234441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2689" y="514202"/>
            <a:ext cx="8377767" cy="68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648" tIns="40825" rIns="81648" bIns="40825" numCol="1" anchor="ctr" anchorCtr="0" compatLnSpc="1">
            <a:prstTxWarp prst="textNoShape">
              <a:avLst/>
            </a:prstTxWarp>
          </a:bodyPr>
          <a:lstStyle/>
          <a:p>
            <a:pPr lvl="0"/>
            <a:r>
              <a:rPr lang="en-GB" dirty="0"/>
              <a:t>The NFWI MS PowerPoint Slide Master</a:t>
            </a:r>
          </a:p>
        </p:txBody>
      </p:sp>
      <p:sp>
        <p:nvSpPr>
          <p:cNvPr id="1027" name="Rectangle 3"/>
          <p:cNvSpPr>
            <a:spLocks noChangeArrowheads="1"/>
          </p:cNvSpPr>
          <p:nvPr/>
        </p:nvSpPr>
        <p:spPr bwMode="auto">
          <a:xfrm>
            <a:off x="393702" y="1165924"/>
            <a:ext cx="11425767" cy="16928"/>
          </a:xfrm>
          <a:prstGeom prst="rect">
            <a:avLst/>
          </a:prstGeom>
          <a:solidFill>
            <a:srgbClr val="5E780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Tree>
    <p:extLst>
      <p:ext uri="{BB962C8B-B14F-4D97-AF65-F5344CB8AC3E}">
        <p14:creationId xmlns:p14="http://schemas.microsoft.com/office/powerpoint/2010/main" val="1787246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87939" rtl="0" eaLnBrk="0" fontAlgn="base" hangingPunct="0">
        <a:spcBef>
          <a:spcPct val="0"/>
        </a:spcBef>
        <a:spcAft>
          <a:spcPct val="0"/>
        </a:spcAft>
        <a:defRPr sz="3200" baseline="0">
          <a:solidFill>
            <a:srgbClr val="004236"/>
          </a:solidFill>
          <a:latin typeface="+mj-lt"/>
          <a:ea typeface="+mj-ea"/>
          <a:cs typeface="+mj-cs"/>
        </a:defRPr>
      </a:lvl1pPr>
      <a:lvl2pPr algn="l" defTabSz="1087939" rtl="0" eaLnBrk="0" fontAlgn="base" hangingPunct="0">
        <a:spcBef>
          <a:spcPct val="0"/>
        </a:spcBef>
        <a:spcAft>
          <a:spcPct val="0"/>
        </a:spcAft>
        <a:defRPr sz="3200">
          <a:solidFill>
            <a:srgbClr val="004236"/>
          </a:solidFill>
          <a:latin typeface="Georgia" pitchFamily="18" charset="0"/>
        </a:defRPr>
      </a:lvl2pPr>
      <a:lvl3pPr algn="l" defTabSz="1087939" rtl="0" eaLnBrk="0" fontAlgn="base" hangingPunct="0">
        <a:spcBef>
          <a:spcPct val="0"/>
        </a:spcBef>
        <a:spcAft>
          <a:spcPct val="0"/>
        </a:spcAft>
        <a:defRPr sz="3200">
          <a:solidFill>
            <a:srgbClr val="004236"/>
          </a:solidFill>
          <a:latin typeface="Georgia" pitchFamily="18" charset="0"/>
        </a:defRPr>
      </a:lvl3pPr>
      <a:lvl4pPr algn="l" defTabSz="1087939" rtl="0" eaLnBrk="0" fontAlgn="base" hangingPunct="0">
        <a:spcBef>
          <a:spcPct val="0"/>
        </a:spcBef>
        <a:spcAft>
          <a:spcPct val="0"/>
        </a:spcAft>
        <a:defRPr sz="3200">
          <a:solidFill>
            <a:srgbClr val="004236"/>
          </a:solidFill>
          <a:latin typeface="Georgia" pitchFamily="18" charset="0"/>
        </a:defRPr>
      </a:lvl4pPr>
      <a:lvl5pPr algn="l" defTabSz="1087939" rtl="0" eaLnBrk="0" fontAlgn="base" hangingPunct="0">
        <a:spcBef>
          <a:spcPct val="0"/>
        </a:spcBef>
        <a:spcAft>
          <a:spcPct val="0"/>
        </a:spcAft>
        <a:defRPr sz="3200">
          <a:solidFill>
            <a:srgbClr val="004236"/>
          </a:solidFill>
          <a:latin typeface="Georgia" pitchFamily="18" charset="0"/>
        </a:defRPr>
      </a:lvl5pPr>
      <a:lvl6pPr marL="609585" algn="l" defTabSz="1087939" rtl="0" fontAlgn="base">
        <a:spcBef>
          <a:spcPct val="0"/>
        </a:spcBef>
        <a:spcAft>
          <a:spcPct val="0"/>
        </a:spcAft>
        <a:defRPr sz="3200">
          <a:solidFill>
            <a:srgbClr val="004236"/>
          </a:solidFill>
          <a:latin typeface="Georgia" pitchFamily="18" charset="0"/>
        </a:defRPr>
      </a:lvl6pPr>
      <a:lvl7pPr marL="1219170" algn="l" defTabSz="1087939" rtl="0" fontAlgn="base">
        <a:spcBef>
          <a:spcPct val="0"/>
        </a:spcBef>
        <a:spcAft>
          <a:spcPct val="0"/>
        </a:spcAft>
        <a:defRPr sz="3200">
          <a:solidFill>
            <a:srgbClr val="004236"/>
          </a:solidFill>
          <a:latin typeface="Georgia" pitchFamily="18" charset="0"/>
        </a:defRPr>
      </a:lvl7pPr>
      <a:lvl8pPr marL="1828754" algn="l" defTabSz="1087939" rtl="0" fontAlgn="base">
        <a:spcBef>
          <a:spcPct val="0"/>
        </a:spcBef>
        <a:spcAft>
          <a:spcPct val="0"/>
        </a:spcAft>
        <a:defRPr sz="3200">
          <a:solidFill>
            <a:srgbClr val="004236"/>
          </a:solidFill>
          <a:latin typeface="Georgia" pitchFamily="18" charset="0"/>
        </a:defRPr>
      </a:lvl8pPr>
      <a:lvl9pPr marL="2438339" algn="l" defTabSz="1087939" rtl="0" fontAlgn="base">
        <a:spcBef>
          <a:spcPct val="0"/>
        </a:spcBef>
        <a:spcAft>
          <a:spcPct val="0"/>
        </a:spcAft>
        <a:defRPr sz="3200">
          <a:solidFill>
            <a:srgbClr val="004236"/>
          </a:solidFill>
          <a:latin typeface="Georgia" pitchFamily="18" charset="0"/>
        </a:defRPr>
      </a:lvl9pPr>
    </p:titleStyle>
    <p:bodyStyle>
      <a:lvl1pPr marL="410623" indent="-410623" algn="l" defTabSz="1087939" rtl="0" eaLnBrk="0" fontAlgn="base" hangingPunct="0">
        <a:spcBef>
          <a:spcPct val="20000"/>
        </a:spcBef>
        <a:spcAft>
          <a:spcPct val="0"/>
        </a:spcAft>
        <a:buChar char="•"/>
        <a:defRPr sz="3867">
          <a:solidFill>
            <a:srgbClr val="004236"/>
          </a:solidFill>
          <a:latin typeface="+mn-lt"/>
          <a:ea typeface="+mn-ea"/>
          <a:cs typeface="+mn-cs"/>
        </a:defRPr>
      </a:lvl1pPr>
      <a:lvl2pPr marL="882629" indent="-338658" algn="l" defTabSz="1087939" rtl="0" eaLnBrk="0" fontAlgn="base" hangingPunct="0">
        <a:spcBef>
          <a:spcPct val="20000"/>
        </a:spcBef>
        <a:spcAft>
          <a:spcPct val="0"/>
        </a:spcAft>
        <a:buChar char="–"/>
        <a:defRPr sz="3333">
          <a:solidFill>
            <a:srgbClr val="004236"/>
          </a:solidFill>
          <a:latin typeface="FS Sally Medium" pitchFamily="50" charset="0"/>
        </a:defRPr>
      </a:lvl2pPr>
      <a:lvl3pPr marL="1360983" indent="-273044" algn="l" defTabSz="1087939" rtl="0" eaLnBrk="0" fontAlgn="base" hangingPunct="0">
        <a:spcBef>
          <a:spcPct val="20000"/>
        </a:spcBef>
        <a:spcAft>
          <a:spcPct val="0"/>
        </a:spcAft>
        <a:buChar char="•"/>
        <a:defRPr sz="2933">
          <a:solidFill>
            <a:srgbClr val="004236"/>
          </a:solidFill>
          <a:latin typeface="FS Sally Medium" pitchFamily="50" charset="0"/>
        </a:defRPr>
      </a:lvl3pPr>
      <a:lvl4pPr marL="1904952" indent="-273044" algn="l" defTabSz="1087939" rtl="0" eaLnBrk="0" fontAlgn="base" hangingPunct="0">
        <a:spcBef>
          <a:spcPct val="20000"/>
        </a:spcBef>
        <a:spcAft>
          <a:spcPct val="0"/>
        </a:spcAft>
        <a:buChar char="–"/>
        <a:defRPr sz="2267">
          <a:solidFill>
            <a:srgbClr val="004236"/>
          </a:solidFill>
          <a:latin typeface="FS Sally" pitchFamily="50" charset="0"/>
        </a:defRPr>
      </a:lvl4pPr>
      <a:lvl5pPr marL="2448923" indent="-270927" algn="l" defTabSz="1087939" rtl="0" eaLnBrk="0" fontAlgn="base" hangingPunct="0">
        <a:spcBef>
          <a:spcPct val="20000"/>
        </a:spcBef>
        <a:spcAft>
          <a:spcPct val="0"/>
        </a:spcAft>
        <a:buChar char="»"/>
        <a:defRPr sz="2267">
          <a:solidFill>
            <a:srgbClr val="004236"/>
          </a:solidFill>
          <a:latin typeface="FS Sally" pitchFamily="50" charset="0"/>
        </a:defRPr>
      </a:lvl5pPr>
      <a:lvl6pPr marL="3058508" indent="-270927" algn="l" defTabSz="1087939" rtl="0" fontAlgn="base">
        <a:spcBef>
          <a:spcPct val="20000"/>
        </a:spcBef>
        <a:spcAft>
          <a:spcPct val="0"/>
        </a:spcAft>
        <a:buChar char="»"/>
        <a:defRPr sz="2267">
          <a:solidFill>
            <a:srgbClr val="004236"/>
          </a:solidFill>
          <a:latin typeface="FS Sally" pitchFamily="50" charset="0"/>
        </a:defRPr>
      </a:lvl6pPr>
      <a:lvl7pPr marL="3668092" indent="-270927" algn="l" defTabSz="1087939" rtl="0" fontAlgn="base">
        <a:spcBef>
          <a:spcPct val="20000"/>
        </a:spcBef>
        <a:spcAft>
          <a:spcPct val="0"/>
        </a:spcAft>
        <a:buChar char="»"/>
        <a:defRPr sz="2267">
          <a:solidFill>
            <a:srgbClr val="004236"/>
          </a:solidFill>
          <a:latin typeface="FS Sally" pitchFamily="50" charset="0"/>
        </a:defRPr>
      </a:lvl7pPr>
      <a:lvl8pPr marL="4277677" indent="-270927" algn="l" defTabSz="1087939" rtl="0" fontAlgn="base">
        <a:spcBef>
          <a:spcPct val="20000"/>
        </a:spcBef>
        <a:spcAft>
          <a:spcPct val="0"/>
        </a:spcAft>
        <a:buChar char="»"/>
        <a:defRPr sz="2267">
          <a:solidFill>
            <a:srgbClr val="004236"/>
          </a:solidFill>
          <a:latin typeface="FS Sally" pitchFamily="50" charset="0"/>
        </a:defRPr>
      </a:lvl8pPr>
      <a:lvl9pPr marL="4887262" indent="-270927" algn="l" defTabSz="1087939" rtl="0" fontAlgn="base">
        <a:spcBef>
          <a:spcPct val="20000"/>
        </a:spcBef>
        <a:spcAft>
          <a:spcPct val="0"/>
        </a:spcAft>
        <a:buChar char="»"/>
        <a:defRPr sz="2267">
          <a:solidFill>
            <a:srgbClr val="004236"/>
          </a:solidFill>
          <a:latin typeface="FS Sally" pitchFamily="50" charset="0"/>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mailto:boardSecretary@nfwi.org.uk" TargetMode="External"/><Relationship Id="rId4" Type="http://schemas.openxmlformats.org/officeDocument/2006/relationships/hyperlink" Target="mailto:M.Green@nfwi.org.u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A598-38A5-4311-BD9E-94CFC4993996}"/>
              </a:ext>
            </a:extLst>
          </p:cNvPr>
          <p:cNvSpPr>
            <a:spLocks noGrp="1"/>
          </p:cNvSpPr>
          <p:nvPr>
            <p:ph type="ctrTitle"/>
          </p:nvPr>
        </p:nvSpPr>
        <p:spPr>
          <a:xfrm>
            <a:off x="997527" y="1534284"/>
            <a:ext cx="10196945" cy="2387600"/>
          </a:xfrm>
        </p:spPr>
        <p:txBody>
          <a:bodyPr/>
          <a:lstStyle/>
          <a:p>
            <a:r>
              <a:rPr lang="en-GB" dirty="0">
                <a:solidFill>
                  <a:srgbClr val="004236"/>
                </a:solidFill>
                <a:latin typeface="Arial Narrow" panose="020B0606020202030204" pitchFamily="34" charset="0"/>
              </a:rPr>
              <a:t>Federation Secretaries workshop</a:t>
            </a:r>
          </a:p>
        </p:txBody>
      </p:sp>
      <p:sp>
        <p:nvSpPr>
          <p:cNvPr id="3" name="Subtitle 2">
            <a:extLst>
              <a:ext uri="{FF2B5EF4-FFF2-40B4-BE49-F238E27FC236}">
                <a16:creationId xmlns:a16="http://schemas.microsoft.com/office/drawing/2014/main" id="{4B5B2698-B791-433F-A98C-23DE605DA2E4}"/>
              </a:ext>
            </a:extLst>
          </p:cNvPr>
          <p:cNvSpPr>
            <a:spLocks noGrp="1"/>
          </p:cNvSpPr>
          <p:nvPr>
            <p:ph type="subTitle" idx="1"/>
          </p:nvPr>
        </p:nvSpPr>
        <p:spPr>
          <a:xfrm>
            <a:off x="1523999" y="5135266"/>
            <a:ext cx="9144000" cy="1655762"/>
          </a:xfrm>
        </p:spPr>
        <p:txBody>
          <a:bodyPr>
            <a:normAutofit/>
          </a:bodyPr>
          <a:lstStyle/>
          <a:p>
            <a:r>
              <a:rPr lang="en-GB" sz="2000" dirty="0">
                <a:solidFill>
                  <a:srgbClr val="5E7803"/>
                </a:solidFill>
                <a:latin typeface="Arial Narrow" panose="020B0606020202030204" pitchFamily="34" charset="0"/>
              </a:rPr>
              <a:t>Hosted by Melissa Green &amp; Kerri McGarvie</a:t>
            </a:r>
          </a:p>
          <a:p>
            <a:r>
              <a:rPr lang="en-GB" sz="2000" dirty="0">
                <a:solidFill>
                  <a:srgbClr val="5E7803"/>
                </a:solidFill>
                <a:latin typeface="Arial Narrow" panose="020B0606020202030204" pitchFamily="34" charset="0"/>
              </a:rPr>
              <a:t>11 February 2022</a:t>
            </a:r>
          </a:p>
        </p:txBody>
      </p:sp>
      <p:pic>
        <p:nvPicPr>
          <p:cNvPr id="5" name="Picture 4" descr="Logo, company name&#10;&#10;Description automatically generated">
            <a:extLst>
              <a:ext uri="{FF2B5EF4-FFF2-40B4-BE49-F238E27FC236}">
                <a16:creationId xmlns:a16="http://schemas.microsoft.com/office/drawing/2014/main" id="{97925AB0-B438-4E0F-84ED-2227F004A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819" y="514408"/>
            <a:ext cx="2880360" cy="2240280"/>
          </a:xfrm>
          <a:prstGeom prst="rect">
            <a:avLst/>
          </a:prstGeom>
        </p:spPr>
      </p:pic>
    </p:spTree>
    <p:extLst>
      <p:ext uri="{BB962C8B-B14F-4D97-AF65-F5344CB8AC3E}">
        <p14:creationId xmlns:p14="http://schemas.microsoft.com/office/powerpoint/2010/main" val="2307089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66" y="359898"/>
            <a:ext cx="9633743" cy="671865"/>
          </a:xfrm>
        </p:spPr>
        <p:txBody>
          <a:bodyPr/>
          <a:lstStyle/>
          <a:p>
            <a:r>
              <a:rPr lang="en-GB" sz="4800" dirty="0">
                <a:solidFill>
                  <a:srgbClr val="5E7803"/>
                </a:solidFill>
              </a:rPr>
              <a:t>March</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496" y="49499"/>
            <a:ext cx="1344176" cy="1045471"/>
          </a:xfrm>
          <a:prstGeom prst="rect">
            <a:avLst/>
          </a:prstGeom>
        </p:spPr>
      </p:pic>
      <p:sp>
        <p:nvSpPr>
          <p:cNvPr id="7" name="Content Placeholder 6">
            <a:extLst>
              <a:ext uri="{FF2B5EF4-FFF2-40B4-BE49-F238E27FC236}">
                <a16:creationId xmlns:a16="http://schemas.microsoft.com/office/drawing/2014/main" id="{BA2A4D8F-6A5E-4729-804F-40ACA428CD58}"/>
              </a:ext>
            </a:extLst>
          </p:cNvPr>
          <p:cNvSpPr>
            <a:spLocks noGrp="1"/>
          </p:cNvSpPr>
          <p:nvPr>
            <p:ph idx="1"/>
          </p:nvPr>
        </p:nvSpPr>
        <p:spPr>
          <a:xfrm>
            <a:off x="348866" y="1509378"/>
            <a:ext cx="5581320" cy="5113093"/>
          </a:xfrm>
        </p:spPr>
        <p:txBody>
          <a:bodyPr/>
          <a:lstStyle/>
          <a:p>
            <a:pPr marL="0" indent="0">
              <a:buNone/>
            </a:pPr>
            <a:r>
              <a:rPr lang="en-GB" sz="1800" b="1" u="sng" dirty="0">
                <a:latin typeface="+mn-lt"/>
              </a:rPr>
              <a:t>Shared</a:t>
            </a:r>
          </a:p>
          <a:p>
            <a:pPr marL="0" indent="0">
              <a:buNone/>
            </a:pPr>
            <a:endParaRPr lang="en-GB" sz="1800" dirty="0">
              <a:latin typeface="+mn-lt"/>
            </a:endParaRPr>
          </a:p>
          <a:p>
            <a:pPr marL="0" indent="0">
              <a:buNone/>
            </a:pPr>
            <a:r>
              <a:rPr lang="en-GB" sz="1800" dirty="0">
                <a:latin typeface="+mn-lt"/>
              </a:rPr>
              <a:t>Central Secretariat</a:t>
            </a:r>
          </a:p>
          <a:p>
            <a:r>
              <a:rPr lang="en-GB" sz="1800" dirty="0">
                <a:latin typeface="+mn-lt"/>
              </a:rPr>
              <a:t>Nominations for Member Reps on NFWI committees requested</a:t>
            </a:r>
          </a:p>
          <a:p>
            <a:r>
              <a:rPr lang="en-GB" sz="1800" dirty="0">
                <a:latin typeface="+mn-lt"/>
              </a:rPr>
              <a:t>March national mailing (hard copy) including NFWI Annual Meeting information and </a:t>
            </a:r>
            <a:r>
              <a:rPr lang="en-GB" sz="1800" i="1" dirty="0">
                <a:latin typeface="+mn-lt"/>
              </a:rPr>
              <a:t>Annual Review</a:t>
            </a:r>
          </a:p>
          <a:p>
            <a:pPr marL="0" indent="0">
              <a:buNone/>
            </a:pPr>
            <a:endParaRPr lang="en-GB" sz="1800" dirty="0">
              <a:latin typeface="+mn-lt"/>
            </a:endParaRPr>
          </a:p>
          <a:p>
            <a:pPr marL="0" indent="0">
              <a:buNone/>
            </a:pPr>
            <a:r>
              <a:rPr lang="en-GB" sz="1800" dirty="0">
                <a:latin typeface="+mn-lt"/>
              </a:rPr>
              <a:t>Events</a:t>
            </a:r>
          </a:p>
          <a:p>
            <a:r>
              <a:rPr lang="en-GB" sz="1800" dirty="0">
                <a:latin typeface="+mn-lt"/>
              </a:rPr>
              <a:t>NFWI Annual Meeting - all ticket allocations confirmed and observer tickets invoiced</a:t>
            </a:r>
          </a:p>
          <a:p>
            <a:pPr marL="0" indent="0">
              <a:buNone/>
            </a:pPr>
            <a:endParaRPr lang="en-GB" sz="1800" dirty="0">
              <a:latin typeface="+mn-lt"/>
            </a:endParaRPr>
          </a:p>
          <a:p>
            <a:pPr marL="0" indent="0">
              <a:buNone/>
            </a:pPr>
            <a:r>
              <a:rPr lang="en-GB" sz="1800" dirty="0">
                <a:latin typeface="+mn-lt"/>
              </a:rPr>
              <a:t>Public Affairs</a:t>
            </a:r>
          </a:p>
          <a:p>
            <a:r>
              <a:rPr lang="en-GB" sz="1800" dirty="0">
                <a:latin typeface="+mn-lt"/>
              </a:rPr>
              <a:t>Resources to support members decisions on the Annual Meeting resolution/s</a:t>
            </a:r>
          </a:p>
          <a:p>
            <a:endParaRPr lang="en-GB" sz="2000" dirty="0">
              <a:latin typeface="+mn-lt"/>
            </a:endParaRPr>
          </a:p>
        </p:txBody>
      </p:sp>
      <p:sp>
        <p:nvSpPr>
          <p:cNvPr id="9" name="Content Placeholder 8">
            <a:extLst>
              <a:ext uri="{FF2B5EF4-FFF2-40B4-BE49-F238E27FC236}">
                <a16:creationId xmlns:a16="http://schemas.microsoft.com/office/drawing/2014/main" id="{E5E5F18B-8986-4855-8679-C665515AC73F}"/>
              </a:ext>
            </a:extLst>
          </p:cNvPr>
          <p:cNvSpPr>
            <a:spLocks noGrp="1"/>
          </p:cNvSpPr>
          <p:nvPr>
            <p:ph idx="10"/>
          </p:nvPr>
        </p:nvSpPr>
        <p:spPr>
          <a:xfrm>
            <a:off x="6308280" y="1509379"/>
            <a:ext cx="5581320" cy="5113092"/>
          </a:xfrm>
        </p:spPr>
        <p:txBody>
          <a:bodyPr/>
          <a:lstStyle/>
          <a:p>
            <a:pPr marL="0" indent="0">
              <a:buNone/>
            </a:pPr>
            <a:r>
              <a:rPr lang="en-GB" sz="1800" b="1" u="sng" dirty="0">
                <a:latin typeface="+mn-lt"/>
              </a:rPr>
              <a:t>Deadlines</a:t>
            </a:r>
          </a:p>
          <a:p>
            <a:endParaRPr lang="en-GB" sz="1800" dirty="0">
              <a:latin typeface="+mn-lt"/>
            </a:endParaRPr>
          </a:p>
          <a:p>
            <a:pPr marL="0" indent="0">
              <a:buNone/>
            </a:pPr>
            <a:r>
              <a:rPr lang="en-GB" sz="1800" dirty="0">
                <a:latin typeface="+mn-lt"/>
              </a:rPr>
              <a:t>Central Secretariat</a:t>
            </a:r>
          </a:p>
          <a:p>
            <a:r>
              <a:rPr lang="en-GB" sz="1800" dirty="0">
                <a:solidFill>
                  <a:srgbClr val="5E7803"/>
                </a:solidFill>
                <a:latin typeface="+mn-lt"/>
              </a:rPr>
              <a:t>NFWI board elections – deadline for federations and WIs to cast their votes for trustees to the NFWI board</a:t>
            </a:r>
          </a:p>
          <a:p>
            <a:pPr marL="0" indent="0">
              <a:buNone/>
            </a:pPr>
            <a:endParaRPr lang="en-GB" sz="1600" dirty="0">
              <a:latin typeface="+mn-lt"/>
            </a:endParaRPr>
          </a:p>
          <a:p>
            <a:pPr marL="0" indent="0">
              <a:buNone/>
            </a:pPr>
            <a:endParaRPr lang="en-GB" sz="1600" dirty="0">
              <a:solidFill>
                <a:srgbClr val="5E7803"/>
              </a:solidFill>
              <a:latin typeface="+mn-lt"/>
            </a:endParaRPr>
          </a:p>
          <a:p>
            <a:pPr marL="0" indent="0">
              <a:buNone/>
            </a:pPr>
            <a:endParaRPr lang="en-GB" sz="1600" dirty="0">
              <a:solidFill>
                <a:srgbClr val="5E7803"/>
              </a:solidFill>
              <a:latin typeface="+mn-lt"/>
            </a:endParaRPr>
          </a:p>
          <a:p>
            <a:pPr marL="0" indent="0">
              <a:buNone/>
            </a:pPr>
            <a:endParaRPr lang="en-GB" sz="1600" dirty="0">
              <a:solidFill>
                <a:srgbClr val="5E7803"/>
              </a:solidFill>
              <a:latin typeface="+mn-lt"/>
            </a:endParaRPr>
          </a:p>
          <a:p>
            <a:pPr marL="0" indent="0">
              <a:buNone/>
            </a:pPr>
            <a:endParaRPr lang="en-GB" sz="1600" dirty="0">
              <a:solidFill>
                <a:srgbClr val="5E7803"/>
              </a:solidFill>
              <a:latin typeface="+mn-lt"/>
            </a:endParaRPr>
          </a:p>
          <a:p>
            <a:pPr marL="0" indent="0">
              <a:buNone/>
            </a:pPr>
            <a:endParaRPr lang="en-GB" sz="1600" dirty="0">
              <a:solidFill>
                <a:srgbClr val="5E7803"/>
              </a:solidFill>
              <a:latin typeface="+mn-lt"/>
            </a:endParaRPr>
          </a:p>
          <a:p>
            <a:pPr marL="0" indent="0">
              <a:buNone/>
            </a:pPr>
            <a:endParaRPr lang="en-GB" sz="1600" dirty="0">
              <a:solidFill>
                <a:srgbClr val="5E7803"/>
              </a:solidFill>
              <a:latin typeface="+mn-lt"/>
            </a:endParaRPr>
          </a:p>
          <a:p>
            <a:pPr marL="0" indent="0">
              <a:buNone/>
            </a:pPr>
            <a:endParaRPr lang="en-GB" sz="1600" dirty="0">
              <a:solidFill>
                <a:srgbClr val="5E7803"/>
              </a:solidFill>
              <a:latin typeface="+mn-lt"/>
            </a:endParaRPr>
          </a:p>
          <a:p>
            <a:pPr marL="0" indent="0">
              <a:buNone/>
            </a:pPr>
            <a:endParaRPr lang="en-GB" sz="1600" dirty="0">
              <a:solidFill>
                <a:srgbClr val="5E7803"/>
              </a:solidFill>
              <a:latin typeface="+mn-lt"/>
            </a:endParaRPr>
          </a:p>
          <a:p>
            <a:pPr marL="0" indent="0">
              <a:buNone/>
            </a:pPr>
            <a:endParaRPr lang="en-GB" sz="1600" dirty="0">
              <a:solidFill>
                <a:srgbClr val="5E7803"/>
              </a:solidFill>
              <a:latin typeface="+mn-lt"/>
            </a:endParaRPr>
          </a:p>
          <a:p>
            <a:pPr marL="0" indent="0">
              <a:buNone/>
            </a:pPr>
            <a:endParaRPr lang="en-GB" sz="1600" dirty="0">
              <a:solidFill>
                <a:srgbClr val="5E7803"/>
              </a:solidFill>
              <a:latin typeface="+mn-lt"/>
            </a:endParaRPr>
          </a:p>
        </p:txBody>
      </p:sp>
    </p:spTree>
    <p:extLst>
      <p:ext uri="{BB962C8B-B14F-4D97-AF65-F5344CB8AC3E}">
        <p14:creationId xmlns:p14="http://schemas.microsoft.com/office/powerpoint/2010/main" val="2886894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66" y="359898"/>
            <a:ext cx="9633743" cy="671865"/>
          </a:xfrm>
        </p:spPr>
        <p:txBody>
          <a:bodyPr/>
          <a:lstStyle/>
          <a:p>
            <a:r>
              <a:rPr lang="en-GB" sz="4800" dirty="0">
                <a:solidFill>
                  <a:srgbClr val="5E7803"/>
                </a:solidFill>
              </a:rPr>
              <a:t>April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496" y="49499"/>
            <a:ext cx="1344176" cy="1045471"/>
          </a:xfrm>
          <a:prstGeom prst="rect">
            <a:avLst/>
          </a:prstGeom>
        </p:spPr>
      </p:pic>
      <p:sp>
        <p:nvSpPr>
          <p:cNvPr id="7" name="Content Placeholder 6">
            <a:extLst>
              <a:ext uri="{FF2B5EF4-FFF2-40B4-BE49-F238E27FC236}">
                <a16:creationId xmlns:a16="http://schemas.microsoft.com/office/drawing/2014/main" id="{BA2A4D8F-6A5E-4729-804F-40ACA428CD58}"/>
              </a:ext>
            </a:extLst>
          </p:cNvPr>
          <p:cNvSpPr>
            <a:spLocks noGrp="1"/>
          </p:cNvSpPr>
          <p:nvPr>
            <p:ph idx="1"/>
          </p:nvPr>
        </p:nvSpPr>
        <p:spPr>
          <a:xfrm>
            <a:off x="348866" y="1509379"/>
            <a:ext cx="5581320" cy="4799052"/>
          </a:xfrm>
        </p:spPr>
        <p:txBody>
          <a:bodyPr/>
          <a:lstStyle/>
          <a:p>
            <a:pPr marL="0" indent="0">
              <a:buNone/>
            </a:pPr>
            <a:r>
              <a:rPr lang="en-GB" sz="2000" b="1" u="sng" dirty="0">
                <a:latin typeface="+mn-lt"/>
              </a:rPr>
              <a:t>Shared</a:t>
            </a:r>
          </a:p>
          <a:p>
            <a:pPr marL="0" indent="0">
              <a:buNone/>
            </a:pPr>
            <a:endParaRPr lang="en-GB" sz="2000" dirty="0">
              <a:latin typeface="+mn-lt"/>
            </a:endParaRPr>
          </a:p>
          <a:p>
            <a:pPr marL="0" indent="0">
              <a:buNone/>
            </a:pPr>
            <a:r>
              <a:rPr lang="en-GB" sz="2000" dirty="0">
                <a:latin typeface="+mn-lt"/>
              </a:rPr>
              <a:t>Central Secretariat</a:t>
            </a:r>
          </a:p>
          <a:p>
            <a:r>
              <a:rPr lang="en-GB" sz="2000" dirty="0">
                <a:solidFill>
                  <a:srgbClr val="5E7803"/>
                </a:solidFill>
                <a:latin typeface="+mn-lt"/>
              </a:rPr>
              <a:t>NFWI board elections - results announced to federations</a:t>
            </a:r>
          </a:p>
          <a:p>
            <a:endParaRPr lang="en-GB" sz="2000" dirty="0">
              <a:latin typeface="+mn-lt"/>
            </a:endParaRPr>
          </a:p>
          <a:p>
            <a:pPr marL="0" indent="0">
              <a:buNone/>
            </a:pPr>
            <a:r>
              <a:rPr lang="en-GB" sz="2000" dirty="0">
                <a:latin typeface="+mn-lt"/>
              </a:rPr>
              <a:t>Events</a:t>
            </a:r>
          </a:p>
          <a:p>
            <a:r>
              <a:rPr lang="en-GB" sz="2000" dirty="0">
                <a:latin typeface="+mn-lt"/>
              </a:rPr>
              <a:t>NFWI Annual Meeting - tickets and delegate voting cards circulated </a:t>
            </a:r>
          </a:p>
          <a:p>
            <a:endParaRPr lang="en-GB" sz="2000" dirty="0">
              <a:latin typeface="+mn-lt"/>
            </a:endParaRPr>
          </a:p>
          <a:p>
            <a:endParaRPr lang="en-GB" sz="2000" dirty="0">
              <a:latin typeface="+mn-lt"/>
            </a:endParaRPr>
          </a:p>
          <a:p>
            <a:endParaRPr lang="en-GB" sz="2000" dirty="0">
              <a:latin typeface="+mn-lt"/>
            </a:endParaRPr>
          </a:p>
          <a:p>
            <a:endParaRPr lang="en-GB" sz="2000" dirty="0">
              <a:latin typeface="+mn-lt"/>
            </a:endParaRPr>
          </a:p>
          <a:p>
            <a:pPr marL="0" indent="0">
              <a:buNone/>
            </a:pPr>
            <a:endParaRPr lang="en-GB" sz="2000" dirty="0">
              <a:latin typeface="+mn-lt"/>
            </a:endParaRPr>
          </a:p>
        </p:txBody>
      </p:sp>
      <p:sp>
        <p:nvSpPr>
          <p:cNvPr id="9" name="Content Placeholder 8">
            <a:extLst>
              <a:ext uri="{FF2B5EF4-FFF2-40B4-BE49-F238E27FC236}">
                <a16:creationId xmlns:a16="http://schemas.microsoft.com/office/drawing/2014/main" id="{E5E5F18B-8986-4855-8679-C665515AC73F}"/>
              </a:ext>
            </a:extLst>
          </p:cNvPr>
          <p:cNvSpPr>
            <a:spLocks noGrp="1"/>
          </p:cNvSpPr>
          <p:nvPr>
            <p:ph idx="10"/>
          </p:nvPr>
        </p:nvSpPr>
        <p:spPr>
          <a:xfrm>
            <a:off x="6308280" y="1509379"/>
            <a:ext cx="5581320" cy="4799052"/>
          </a:xfrm>
        </p:spPr>
        <p:txBody>
          <a:bodyPr/>
          <a:lstStyle/>
          <a:p>
            <a:endParaRPr lang="en-GB" sz="2000" dirty="0">
              <a:latin typeface="+mn-lt"/>
            </a:endParaRPr>
          </a:p>
          <a:p>
            <a:pPr marL="0" indent="0">
              <a:buNone/>
            </a:pPr>
            <a:endParaRPr lang="en-GB" sz="2000" dirty="0">
              <a:latin typeface="+mn-lt"/>
            </a:endParaRPr>
          </a:p>
        </p:txBody>
      </p:sp>
    </p:spTree>
    <p:extLst>
      <p:ext uri="{BB962C8B-B14F-4D97-AF65-F5344CB8AC3E}">
        <p14:creationId xmlns:p14="http://schemas.microsoft.com/office/powerpoint/2010/main" val="935080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66" y="359898"/>
            <a:ext cx="9633743" cy="671865"/>
          </a:xfrm>
        </p:spPr>
        <p:txBody>
          <a:bodyPr/>
          <a:lstStyle/>
          <a:p>
            <a:r>
              <a:rPr lang="en-GB" sz="4800" dirty="0">
                <a:solidFill>
                  <a:srgbClr val="5E7803"/>
                </a:solidFill>
              </a:rPr>
              <a:t>May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496" y="49499"/>
            <a:ext cx="1344176" cy="1045471"/>
          </a:xfrm>
          <a:prstGeom prst="rect">
            <a:avLst/>
          </a:prstGeom>
        </p:spPr>
      </p:pic>
      <p:sp>
        <p:nvSpPr>
          <p:cNvPr id="7" name="Content Placeholder 6">
            <a:extLst>
              <a:ext uri="{FF2B5EF4-FFF2-40B4-BE49-F238E27FC236}">
                <a16:creationId xmlns:a16="http://schemas.microsoft.com/office/drawing/2014/main" id="{BA2A4D8F-6A5E-4729-804F-40ACA428CD58}"/>
              </a:ext>
            </a:extLst>
          </p:cNvPr>
          <p:cNvSpPr>
            <a:spLocks noGrp="1"/>
          </p:cNvSpPr>
          <p:nvPr>
            <p:ph idx="1"/>
          </p:nvPr>
        </p:nvSpPr>
        <p:spPr>
          <a:xfrm>
            <a:off x="348866" y="1509379"/>
            <a:ext cx="5581320" cy="4799052"/>
          </a:xfrm>
        </p:spPr>
        <p:txBody>
          <a:bodyPr/>
          <a:lstStyle/>
          <a:p>
            <a:pPr marL="0" indent="0">
              <a:buNone/>
            </a:pPr>
            <a:r>
              <a:rPr lang="en-GB" sz="2000" b="1" u="sng" dirty="0">
                <a:latin typeface="+mn-lt"/>
              </a:rPr>
              <a:t>Shared</a:t>
            </a:r>
          </a:p>
          <a:p>
            <a:pPr marL="0" indent="0">
              <a:buNone/>
            </a:pPr>
            <a:endParaRPr lang="en-GB" sz="2000" dirty="0">
              <a:latin typeface="+mn-lt"/>
            </a:endParaRPr>
          </a:p>
          <a:p>
            <a:pPr marL="0" indent="0">
              <a:buNone/>
            </a:pPr>
            <a:r>
              <a:rPr lang="en-GB" sz="2000" dirty="0">
                <a:latin typeface="+mn-lt"/>
              </a:rPr>
              <a:t>Events</a:t>
            </a:r>
          </a:p>
          <a:p>
            <a:r>
              <a:rPr lang="en-GB" sz="2000" dirty="0">
                <a:latin typeface="+mn-lt"/>
              </a:rPr>
              <a:t>NFWI Annual Meeting - coach pick-up schedule circulated</a:t>
            </a:r>
          </a:p>
          <a:p>
            <a:endParaRPr lang="en-GB" sz="2000" dirty="0">
              <a:latin typeface="+mn-lt"/>
            </a:endParaRPr>
          </a:p>
        </p:txBody>
      </p:sp>
      <p:sp>
        <p:nvSpPr>
          <p:cNvPr id="9" name="Content Placeholder 8">
            <a:extLst>
              <a:ext uri="{FF2B5EF4-FFF2-40B4-BE49-F238E27FC236}">
                <a16:creationId xmlns:a16="http://schemas.microsoft.com/office/drawing/2014/main" id="{E5E5F18B-8986-4855-8679-C665515AC73F}"/>
              </a:ext>
            </a:extLst>
          </p:cNvPr>
          <p:cNvSpPr>
            <a:spLocks noGrp="1"/>
          </p:cNvSpPr>
          <p:nvPr>
            <p:ph idx="10"/>
          </p:nvPr>
        </p:nvSpPr>
        <p:spPr>
          <a:xfrm>
            <a:off x="6308280" y="1509379"/>
            <a:ext cx="5581320" cy="4799052"/>
          </a:xfrm>
        </p:spPr>
        <p:txBody>
          <a:bodyPr/>
          <a:lstStyle/>
          <a:p>
            <a:pPr marL="0" indent="0">
              <a:buNone/>
            </a:pPr>
            <a:r>
              <a:rPr lang="en-GB" sz="2000" b="1" u="sng" dirty="0">
                <a:latin typeface="+mn-lt"/>
              </a:rPr>
              <a:t>Deadlines</a:t>
            </a:r>
          </a:p>
          <a:p>
            <a:endParaRPr lang="en-GB" sz="2000" dirty="0">
              <a:latin typeface="+mn-lt"/>
            </a:endParaRPr>
          </a:p>
          <a:p>
            <a:pPr marL="0" indent="0">
              <a:buNone/>
            </a:pPr>
            <a:r>
              <a:rPr lang="en-GB" sz="2000" dirty="0">
                <a:latin typeface="+mn-lt"/>
              </a:rPr>
              <a:t>Events</a:t>
            </a:r>
          </a:p>
          <a:p>
            <a:r>
              <a:rPr lang="en-GB" sz="2000" dirty="0">
                <a:latin typeface="+mn-lt"/>
              </a:rPr>
              <a:t>NFWI Annual Meeting - Federation Representatives and Steward forms to be returned – including details of any appointed Deputies</a:t>
            </a:r>
          </a:p>
          <a:p>
            <a:pPr marL="0" indent="0">
              <a:buNone/>
            </a:pPr>
            <a:endParaRPr lang="en-GB" sz="2000" dirty="0">
              <a:latin typeface="+mn-lt"/>
            </a:endParaRPr>
          </a:p>
        </p:txBody>
      </p:sp>
    </p:spTree>
    <p:extLst>
      <p:ext uri="{BB962C8B-B14F-4D97-AF65-F5344CB8AC3E}">
        <p14:creationId xmlns:p14="http://schemas.microsoft.com/office/powerpoint/2010/main" val="668317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66" y="359898"/>
            <a:ext cx="9633743" cy="671865"/>
          </a:xfrm>
        </p:spPr>
        <p:txBody>
          <a:bodyPr/>
          <a:lstStyle/>
          <a:p>
            <a:r>
              <a:rPr lang="en-GB" sz="4800" dirty="0">
                <a:solidFill>
                  <a:srgbClr val="5E7803"/>
                </a:solidFill>
              </a:rPr>
              <a:t>June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496" y="49499"/>
            <a:ext cx="1344176" cy="1045471"/>
          </a:xfrm>
          <a:prstGeom prst="rect">
            <a:avLst/>
          </a:prstGeom>
        </p:spPr>
      </p:pic>
      <p:sp>
        <p:nvSpPr>
          <p:cNvPr id="7" name="Content Placeholder 6">
            <a:extLst>
              <a:ext uri="{FF2B5EF4-FFF2-40B4-BE49-F238E27FC236}">
                <a16:creationId xmlns:a16="http://schemas.microsoft.com/office/drawing/2014/main" id="{BA2A4D8F-6A5E-4729-804F-40ACA428CD58}"/>
              </a:ext>
            </a:extLst>
          </p:cNvPr>
          <p:cNvSpPr>
            <a:spLocks noGrp="1"/>
          </p:cNvSpPr>
          <p:nvPr>
            <p:ph idx="1"/>
          </p:nvPr>
        </p:nvSpPr>
        <p:spPr>
          <a:xfrm>
            <a:off x="348866" y="1509379"/>
            <a:ext cx="5581320" cy="4799052"/>
          </a:xfrm>
        </p:spPr>
        <p:txBody>
          <a:bodyPr/>
          <a:lstStyle/>
          <a:p>
            <a:pPr marL="0" indent="0">
              <a:buNone/>
            </a:pPr>
            <a:r>
              <a:rPr lang="en-GB" sz="2000" b="1" u="sng" dirty="0">
                <a:latin typeface="+mn-lt"/>
              </a:rPr>
              <a:t>Shared</a:t>
            </a:r>
          </a:p>
          <a:p>
            <a:pPr marL="0" indent="0">
              <a:buNone/>
            </a:pPr>
            <a:endParaRPr lang="en-GB" sz="2000" dirty="0">
              <a:latin typeface="+mn-lt"/>
            </a:endParaRPr>
          </a:p>
          <a:p>
            <a:pPr marL="0" indent="0">
              <a:buNone/>
            </a:pPr>
            <a:r>
              <a:rPr lang="en-GB" sz="2000" dirty="0">
                <a:latin typeface="+mn-lt"/>
              </a:rPr>
              <a:t>Public Affairs</a:t>
            </a:r>
          </a:p>
          <a:p>
            <a:r>
              <a:rPr lang="en-GB" sz="2000" dirty="0">
                <a:latin typeface="+mn-lt"/>
              </a:rPr>
              <a:t>Resolution submission information shared, including notice of the RSSM date and details of when further information will follow about registration and attendance</a:t>
            </a:r>
          </a:p>
          <a:p>
            <a:pPr marL="0" indent="0">
              <a:buNone/>
            </a:pPr>
            <a:endParaRPr lang="en-GB" sz="2000" dirty="0">
              <a:latin typeface="+mn-lt"/>
            </a:endParaRPr>
          </a:p>
        </p:txBody>
      </p:sp>
      <p:sp>
        <p:nvSpPr>
          <p:cNvPr id="9" name="Content Placeholder 8">
            <a:extLst>
              <a:ext uri="{FF2B5EF4-FFF2-40B4-BE49-F238E27FC236}">
                <a16:creationId xmlns:a16="http://schemas.microsoft.com/office/drawing/2014/main" id="{E5E5F18B-8986-4855-8679-C665515AC73F}"/>
              </a:ext>
            </a:extLst>
          </p:cNvPr>
          <p:cNvSpPr>
            <a:spLocks noGrp="1"/>
          </p:cNvSpPr>
          <p:nvPr>
            <p:ph idx="10"/>
          </p:nvPr>
        </p:nvSpPr>
        <p:spPr>
          <a:xfrm>
            <a:off x="6308280" y="1509379"/>
            <a:ext cx="5581320" cy="4799052"/>
          </a:xfrm>
        </p:spPr>
        <p:txBody>
          <a:bodyPr/>
          <a:lstStyle/>
          <a:p>
            <a:endParaRPr lang="en-GB" sz="2000" dirty="0">
              <a:latin typeface="+mn-lt"/>
            </a:endParaRPr>
          </a:p>
          <a:p>
            <a:pPr marL="0" indent="0">
              <a:buNone/>
            </a:pPr>
            <a:endParaRPr lang="en-GB" sz="2000" dirty="0">
              <a:latin typeface="+mn-lt"/>
            </a:endParaRPr>
          </a:p>
        </p:txBody>
      </p:sp>
    </p:spTree>
    <p:extLst>
      <p:ext uri="{BB962C8B-B14F-4D97-AF65-F5344CB8AC3E}">
        <p14:creationId xmlns:p14="http://schemas.microsoft.com/office/powerpoint/2010/main" val="3595482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66" y="359898"/>
            <a:ext cx="9633743" cy="671865"/>
          </a:xfrm>
        </p:spPr>
        <p:txBody>
          <a:bodyPr/>
          <a:lstStyle/>
          <a:p>
            <a:r>
              <a:rPr lang="en-GB" sz="4800" dirty="0">
                <a:solidFill>
                  <a:srgbClr val="5E7803"/>
                </a:solidFill>
              </a:rPr>
              <a:t>July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496" y="49499"/>
            <a:ext cx="1344176" cy="1045471"/>
          </a:xfrm>
          <a:prstGeom prst="rect">
            <a:avLst/>
          </a:prstGeom>
        </p:spPr>
      </p:pic>
      <p:sp>
        <p:nvSpPr>
          <p:cNvPr id="7" name="Content Placeholder 6">
            <a:extLst>
              <a:ext uri="{FF2B5EF4-FFF2-40B4-BE49-F238E27FC236}">
                <a16:creationId xmlns:a16="http://schemas.microsoft.com/office/drawing/2014/main" id="{BA2A4D8F-6A5E-4729-804F-40ACA428CD58}"/>
              </a:ext>
            </a:extLst>
          </p:cNvPr>
          <p:cNvSpPr>
            <a:spLocks noGrp="1"/>
          </p:cNvSpPr>
          <p:nvPr>
            <p:ph idx="1"/>
          </p:nvPr>
        </p:nvSpPr>
        <p:spPr>
          <a:xfrm>
            <a:off x="348866" y="1509379"/>
            <a:ext cx="5581320" cy="5159276"/>
          </a:xfrm>
        </p:spPr>
        <p:txBody>
          <a:bodyPr/>
          <a:lstStyle/>
          <a:p>
            <a:pPr marL="0" indent="0">
              <a:buNone/>
            </a:pPr>
            <a:r>
              <a:rPr lang="en-GB" sz="1600" b="1" u="sng" dirty="0">
                <a:latin typeface="+mn-lt"/>
              </a:rPr>
              <a:t>Shared</a:t>
            </a:r>
          </a:p>
          <a:p>
            <a:pPr marL="0" indent="0">
              <a:buNone/>
            </a:pPr>
            <a:endParaRPr lang="en-GB" sz="1600" dirty="0">
              <a:latin typeface="+mn-lt"/>
            </a:endParaRPr>
          </a:p>
          <a:p>
            <a:pPr marL="0" indent="0">
              <a:buNone/>
            </a:pPr>
            <a:r>
              <a:rPr lang="en-GB" sz="1600" dirty="0">
                <a:latin typeface="+mn-lt"/>
              </a:rPr>
              <a:t>Central Secretariat</a:t>
            </a:r>
          </a:p>
          <a:p>
            <a:r>
              <a:rPr lang="en-GB" sz="1600" dirty="0">
                <a:latin typeface="+mn-lt"/>
              </a:rPr>
              <a:t>July national mailing (digital) including first notice of NFWI Annual Meeting, resolution submission form and guidance notes, </a:t>
            </a:r>
            <a:r>
              <a:rPr lang="en-GB" sz="1600" dirty="0">
                <a:solidFill>
                  <a:srgbClr val="5E7803"/>
                </a:solidFill>
                <a:latin typeface="+mn-lt"/>
              </a:rPr>
              <a:t>as well as initial NFWI board election information (expressions of interest)</a:t>
            </a:r>
          </a:p>
          <a:p>
            <a:r>
              <a:rPr lang="en-GB" sz="1600" dirty="0">
                <a:latin typeface="+mn-lt"/>
              </a:rPr>
              <a:t>NFWI annual committee meetings timetable</a:t>
            </a:r>
          </a:p>
          <a:p>
            <a:endParaRPr lang="en-GB" sz="1600" dirty="0">
              <a:latin typeface="+mn-lt"/>
            </a:endParaRPr>
          </a:p>
          <a:p>
            <a:pPr marL="0" indent="0">
              <a:buNone/>
            </a:pPr>
            <a:r>
              <a:rPr lang="en-GB" sz="1600" dirty="0">
                <a:latin typeface="+mn-lt"/>
              </a:rPr>
              <a:t>Events</a:t>
            </a:r>
          </a:p>
          <a:p>
            <a:r>
              <a:rPr lang="en-GB" sz="1600" dirty="0">
                <a:latin typeface="+mn-lt"/>
              </a:rPr>
              <a:t>National Council - invitation to National Council Members for both September (finance) and October meetings</a:t>
            </a:r>
          </a:p>
          <a:p>
            <a:r>
              <a:rPr lang="en-GB" sz="1600" dirty="0">
                <a:latin typeface="+mn-lt"/>
              </a:rPr>
              <a:t>Resolution Shortlist Selection Meeting (RSSM) - invitation to Federation Representatives</a:t>
            </a:r>
          </a:p>
          <a:p>
            <a:pPr marL="0" indent="0">
              <a:buNone/>
            </a:pPr>
            <a:endParaRPr lang="en-GB" sz="1600" dirty="0">
              <a:latin typeface="+mn-lt"/>
            </a:endParaRPr>
          </a:p>
          <a:p>
            <a:pPr marL="0" indent="0">
              <a:buNone/>
            </a:pPr>
            <a:r>
              <a:rPr lang="en-GB" sz="1600" dirty="0">
                <a:latin typeface="+mn-lt"/>
              </a:rPr>
              <a:t>Public Affairs</a:t>
            </a:r>
          </a:p>
          <a:p>
            <a:r>
              <a:rPr lang="en-GB" sz="1600" dirty="0">
                <a:latin typeface="+mn-lt"/>
              </a:rPr>
              <a:t>Outcome of NFWI Annual Meeting resolution vote formally announced</a:t>
            </a:r>
          </a:p>
          <a:p>
            <a:pPr marL="0" indent="0">
              <a:buNone/>
            </a:pPr>
            <a:endParaRPr lang="en-GB" sz="1600" dirty="0">
              <a:solidFill>
                <a:srgbClr val="5E7803"/>
              </a:solidFill>
              <a:latin typeface="+mn-lt"/>
            </a:endParaRPr>
          </a:p>
          <a:p>
            <a:endParaRPr lang="en-GB" sz="1600" dirty="0">
              <a:latin typeface="+mn-lt"/>
            </a:endParaRPr>
          </a:p>
        </p:txBody>
      </p:sp>
      <p:sp>
        <p:nvSpPr>
          <p:cNvPr id="9" name="Content Placeholder 8">
            <a:extLst>
              <a:ext uri="{FF2B5EF4-FFF2-40B4-BE49-F238E27FC236}">
                <a16:creationId xmlns:a16="http://schemas.microsoft.com/office/drawing/2014/main" id="{E5E5F18B-8986-4855-8679-C665515AC73F}"/>
              </a:ext>
            </a:extLst>
          </p:cNvPr>
          <p:cNvSpPr>
            <a:spLocks noGrp="1"/>
          </p:cNvSpPr>
          <p:nvPr>
            <p:ph idx="10"/>
          </p:nvPr>
        </p:nvSpPr>
        <p:spPr>
          <a:xfrm>
            <a:off x="6308280" y="1509379"/>
            <a:ext cx="5581320" cy="4799052"/>
          </a:xfrm>
        </p:spPr>
        <p:txBody>
          <a:bodyPr/>
          <a:lstStyle/>
          <a:p>
            <a:pPr marL="0" indent="0">
              <a:buNone/>
            </a:pPr>
            <a:endParaRPr lang="en-GB" sz="2000" b="1" u="sng" dirty="0">
              <a:latin typeface="+mn-lt"/>
            </a:endParaRPr>
          </a:p>
          <a:p>
            <a:endParaRPr lang="en-GB" sz="2000" dirty="0">
              <a:latin typeface="+mn-lt"/>
            </a:endParaRPr>
          </a:p>
          <a:p>
            <a:endParaRPr lang="en-GB" sz="2000" dirty="0">
              <a:latin typeface="+mn-lt"/>
            </a:endParaRPr>
          </a:p>
          <a:p>
            <a:pPr marL="0" indent="0">
              <a:buNone/>
            </a:pPr>
            <a:endParaRPr lang="en-GB" sz="2000" dirty="0">
              <a:solidFill>
                <a:srgbClr val="5E7803"/>
              </a:solidFill>
              <a:latin typeface="+mn-lt"/>
            </a:endParaRPr>
          </a:p>
          <a:p>
            <a:pPr marL="0" indent="0">
              <a:buNone/>
            </a:pPr>
            <a:endParaRPr lang="en-GB" sz="2000" dirty="0">
              <a:solidFill>
                <a:srgbClr val="5E7803"/>
              </a:solidFill>
              <a:latin typeface="+mn-lt"/>
            </a:endParaRPr>
          </a:p>
          <a:p>
            <a:pPr marL="0" indent="0">
              <a:buNone/>
            </a:pPr>
            <a:endParaRPr lang="en-GB" sz="2000" dirty="0">
              <a:solidFill>
                <a:srgbClr val="5E7803"/>
              </a:solidFill>
              <a:latin typeface="+mn-lt"/>
            </a:endParaRPr>
          </a:p>
          <a:p>
            <a:pPr marL="0" indent="0">
              <a:buNone/>
            </a:pPr>
            <a:endParaRPr lang="en-GB" sz="2000" dirty="0">
              <a:solidFill>
                <a:srgbClr val="5E7803"/>
              </a:solidFill>
              <a:latin typeface="+mn-lt"/>
            </a:endParaRPr>
          </a:p>
          <a:p>
            <a:pPr marL="0" indent="0">
              <a:buNone/>
            </a:pPr>
            <a:endParaRPr lang="en-GB" sz="2000" dirty="0">
              <a:solidFill>
                <a:srgbClr val="5E7803"/>
              </a:solidFill>
              <a:latin typeface="+mn-lt"/>
            </a:endParaRPr>
          </a:p>
          <a:p>
            <a:pPr marL="0" indent="0">
              <a:buNone/>
            </a:pPr>
            <a:endParaRPr lang="en-GB" sz="2000" dirty="0">
              <a:solidFill>
                <a:srgbClr val="5E7803"/>
              </a:solidFill>
              <a:latin typeface="+mn-lt"/>
            </a:endParaRPr>
          </a:p>
          <a:p>
            <a:pPr marL="0" indent="0">
              <a:buNone/>
            </a:pPr>
            <a:endParaRPr lang="en-GB" sz="2000" dirty="0">
              <a:latin typeface="+mn-lt"/>
            </a:endParaRPr>
          </a:p>
        </p:txBody>
      </p:sp>
    </p:spTree>
    <p:extLst>
      <p:ext uri="{BB962C8B-B14F-4D97-AF65-F5344CB8AC3E}">
        <p14:creationId xmlns:p14="http://schemas.microsoft.com/office/powerpoint/2010/main" val="2598280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66" y="359898"/>
            <a:ext cx="9633743" cy="671865"/>
          </a:xfrm>
        </p:spPr>
        <p:txBody>
          <a:bodyPr/>
          <a:lstStyle/>
          <a:p>
            <a:r>
              <a:rPr lang="en-GB" sz="4800" dirty="0">
                <a:solidFill>
                  <a:srgbClr val="5E7803"/>
                </a:solidFill>
              </a:rPr>
              <a:t>August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496" y="49499"/>
            <a:ext cx="1344176" cy="1045471"/>
          </a:xfrm>
          <a:prstGeom prst="rect">
            <a:avLst/>
          </a:prstGeom>
        </p:spPr>
      </p:pic>
      <p:sp>
        <p:nvSpPr>
          <p:cNvPr id="7" name="Content Placeholder 6">
            <a:extLst>
              <a:ext uri="{FF2B5EF4-FFF2-40B4-BE49-F238E27FC236}">
                <a16:creationId xmlns:a16="http://schemas.microsoft.com/office/drawing/2014/main" id="{BA2A4D8F-6A5E-4729-804F-40ACA428CD58}"/>
              </a:ext>
            </a:extLst>
          </p:cNvPr>
          <p:cNvSpPr>
            <a:spLocks noGrp="1"/>
          </p:cNvSpPr>
          <p:nvPr>
            <p:ph idx="1"/>
          </p:nvPr>
        </p:nvSpPr>
        <p:spPr>
          <a:xfrm>
            <a:off x="348866" y="1407782"/>
            <a:ext cx="5581320" cy="5348621"/>
          </a:xfrm>
        </p:spPr>
        <p:txBody>
          <a:bodyPr/>
          <a:lstStyle/>
          <a:p>
            <a:pPr marL="0" indent="0">
              <a:buNone/>
            </a:pPr>
            <a:r>
              <a:rPr lang="en-GB" sz="1700" b="1" u="sng" dirty="0">
                <a:latin typeface="+mn-lt"/>
              </a:rPr>
              <a:t>Shared</a:t>
            </a:r>
          </a:p>
          <a:p>
            <a:pPr marL="0" indent="0">
              <a:buNone/>
            </a:pPr>
            <a:endParaRPr lang="en-GB" sz="1700" dirty="0">
              <a:latin typeface="+mn-lt"/>
            </a:endParaRPr>
          </a:p>
          <a:p>
            <a:pPr marL="0" indent="0">
              <a:buNone/>
            </a:pPr>
            <a:r>
              <a:rPr lang="en-GB" sz="1700" dirty="0">
                <a:latin typeface="+mn-lt"/>
              </a:rPr>
              <a:t>Central Secretariat</a:t>
            </a:r>
          </a:p>
          <a:p>
            <a:r>
              <a:rPr lang="en-GB" sz="1700" dirty="0">
                <a:latin typeface="+mn-lt"/>
              </a:rPr>
              <a:t>August national mailing (digital) including </a:t>
            </a:r>
            <a:r>
              <a:rPr lang="en-GB" sz="1700" dirty="0">
                <a:solidFill>
                  <a:srgbClr val="5E7803"/>
                </a:solidFill>
                <a:latin typeface="+mn-lt"/>
              </a:rPr>
              <a:t>follow up election information (support for candidates)</a:t>
            </a:r>
          </a:p>
          <a:p>
            <a:r>
              <a:rPr lang="en-GB" sz="1700" dirty="0">
                <a:solidFill>
                  <a:srgbClr val="5E7803"/>
                </a:solidFill>
                <a:latin typeface="+mn-lt"/>
              </a:rPr>
              <a:t>Federations of Wales election - federations in Wales contacted for nominations for the Chair of the Federations of Wales Committee</a:t>
            </a:r>
          </a:p>
          <a:p>
            <a:pPr marL="0" indent="0">
              <a:buNone/>
            </a:pPr>
            <a:endParaRPr lang="en-GB" sz="1700" dirty="0">
              <a:solidFill>
                <a:srgbClr val="5E7803"/>
              </a:solidFill>
              <a:latin typeface="+mn-lt"/>
            </a:endParaRPr>
          </a:p>
          <a:p>
            <a:pPr marL="0" indent="0">
              <a:buNone/>
            </a:pPr>
            <a:r>
              <a:rPr lang="en-GB" sz="1700" dirty="0">
                <a:latin typeface="+mn-lt"/>
              </a:rPr>
              <a:t>Events</a:t>
            </a:r>
          </a:p>
          <a:p>
            <a:r>
              <a:rPr lang="en-GB" sz="1700" dirty="0">
                <a:latin typeface="+mn-lt"/>
              </a:rPr>
              <a:t>National Council - federations invoiced for accommodation and Pooling of Fares (if applicable)</a:t>
            </a:r>
          </a:p>
          <a:p>
            <a:r>
              <a:rPr lang="en-GB" sz="1700" dirty="0">
                <a:latin typeface="+mn-lt"/>
              </a:rPr>
              <a:t>National Council - finance meeting (September) agenda and paperwork </a:t>
            </a:r>
            <a:endParaRPr lang="en-GB" sz="1700" dirty="0">
              <a:solidFill>
                <a:srgbClr val="5E7803"/>
              </a:solidFill>
              <a:latin typeface="+mn-lt"/>
            </a:endParaRPr>
          </a:p>
          <a:p>
            <a:pPr marL="0" indent="0">
              <a:buNone/>
            </a:pPr>
            <a:endParaRPr lang="en-GB" sz="1700" dirty="0">
              <a:latin typeface="+mn-lt"/>
            </a:endParaRPr>
          </a:p>
          <a:p>
            <a:pPr marL="0" indent="0">
              <a:buNone/>
            </a:pPr>
            <a:r>
              <a:rPr lang="en-GB" sz="1700" dirty="0">
                <a:latin typeface="+mn-lt"/>
              </a:rPr>
              <a:t>Public Affairs</a:t>
            </a:r>
          </a:p>
          <a:p>
            <a:r>
              <a:rPr lang="en-GB" sz="1700" dirty="0">
                <a:latin typeface="+mn-lt"/>
              </a:rPr>
              <a:t>Full resolutions process timetable</a:t>
            </a:r>
          </a:p>
          <a:p>
            <a:endParaRPr lang="en-GB" sz="1600" dirty="0">
              <a:solidFill>
                <a:srgbClr val="5E7803"/>
              </a:solidFill>
              <a:latin typeface="+mn-lt"/>
            </a:endParaRPr>
          </a:p>
          <a:p>
            <a:endParaRPr lang="en-GB" sz="2000" dirty="0">
              <a:solidFill>
                <a:srgbClr val="5E7803"/>
              </a:solidFill>
              <a:latin typeface="+mn-lt"/>
            </a:endParaRPr>
          </a:p>
        </p:txBody>
      </p:sp>
      <p:sp>
        <p:nvSpPr>
          <p:cNvPr id="9" name="Content Placeholder 8">
            <a:extLst>
              <a:ext uri="{FF2B5EF4-FFF2-40B4-BE49-F238E27FC236}">
                <a16:creationId xmlns:a16="http://schemas.microsoft.com/office/drawing/2014/main" id="{E5E5F18B-8986-4855-8679-C665515AC73F}"/>
              </a:ext>
            </a:extLst>
          </p:cNvPr>
          <p:cNvSpPr>
            <a:spLocks noGrp="1"/>
          </p:cNvSpPr>
          <p:nvPr>
            <p:ph idx="10"/>
          </p:nvPr>
        </p:nvSpPr>
        <p:spPr>
          <a:xfrm>
            <a:off x="6308280" y="1509379"/>
            <a:ext cx="5581320" cy="4799052"/>
          </a:xfrm>
        </p:spPr>
        <p:txBody>
          <a:bodyPr/>
          <a:lstStyle/>
          <a:p>
            <a:pPr marL="0" indent="0">
              <a:buNone/>
            </a:pPr>
            <a:endParaRPr lang="en-GB" sz="2000" b="1" u="sng" dirty="0">
              <a:latin typeface="+mn-lt"/>
            </a:endParaRPr>
          </a:p>
          <a:p>
            <a:pPr marL="0" indent="0">
              <a:buNone/>
            </a:pPr>
            <a:endParaRPr lang="en-GB" sz="2000" dirty="0">
              <a:latin typeface="+mn-lt"/>
            </a:endParaRPr>
          </a:p>
          <a:p>
            <a:pPr marL="0" indent="0">
              <a:buNone/>
            </a:pPr>
            <a:endParaRPr lang="en-GB" sz="2000" dirty="0">
              <a:latin typeface="+mn-lt"/>
            </a:endParaRPr>
          </a:p>
          <a:p>
            <a:pPr marL="0" indent="0">
              <a:buNone/>
            </a:pPr>
            <a:endParaRPr lang="en-GB" sz="2000" dirty="0">
              <a:latin typeface="+mn-lt"/>
            </a:endParaRPr>
          </a:p>
        </p:txBody>
      </p:sp>
    </p:spTree>
    <p:extLst>
      <p:ext uri="{BB962C8B-B14F-4D97-AF65-F5344CB8AC3E}">
        <p14:creationId xmlns:p14="http://schemas.microsoft.com/office/powerpoint/2010/main" val="191236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66" y="359898"/>
            <a:ext cx="9633743" cy="671865"/>
          </a:xfrm>
        </p:spPr>
        <p:txBody>
          <a:bodyPr/>
          <a:lstStyle/>
          <a:p>
            <a:r>
              <a:rPr lang="en-GB" sz="4800" dirty="0">
                <a:solidFill>
                  <a:srgbClr val="5E7803"/>
                </a:solidFill>
              </a:rPr>
              <a:t>September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496" y="49499"/>
            <a:ext cx="1344176" cy="1045471"/>
          </a:xfrm>
          <a:prstGeom prst="rect">
            <a:avLst/>
          </a:prstGeom>
        </p:spPr>
      </p:pic>
      <p:sp>
        <p:nvSpPr>
          <p:cNvPr id="7" name="Content Placeholder 6">
            <a:extLst>
              <a:ext uri="{FF2B5EF4-FFF2-40B4-BE49-F238E27FC236}">
                <a16:creationId xmlns:a16="http://schemas.microsoft.com/office/drawing/2014/main" id="{BA2A4D8F-6A5E-4729-804F-40ACA428CD58}"/>
              </a:ext>
            </a:extLst>
          </p:cNvPr>
          <p:cNvSpPr>
            <a:spLocks noGrp="1"/>
          </p:cNvSpPr>
          <p:nvPr>
            <p:ph idx="1"/>
          </p:nvPr>
        </p:nvSpPr>
        <p:spPr>
          <a:xfrm>
            <a:off x="348866" y="1398546"/>
            <a:ext cx="5581320" cy="5150039"/>
          </a:xfrm>
        </p:spPr>
        <p:txBody>
          <a:bodyPr/>
          <a:lstStyle/>
          <a:p>
            <a:pPr marL="0" indent="0">
              <a:buNone/>
            </a:pPr>
            <a:r>
              <a:rPr lang="en-GB" sz="1600" b="1" u="sng" dirty="0">
                <a:latin typeface="+mn-lt"/>
              </a:rPr>
              <a:t>Shared</a:t>
            </a:r>
          </a:p>
          <a:p>
            <a:pPr marL="0" indent="0">
              <a:buNone/>
            </a:pPr>
            <a:endParaRPr lang="en-GB" sz="1600" dirty="0">
              <a:latin typeface="+mn-lt"/>
            </a:endParaRPr>
          </a:p>
          <a:p>
            <a:pPr marL="0" indent="0">
              <a:buNone/>
            </a:pPr>
            <a:r>
              <a:rPr lang="en-GB" sz="1600" dirty="0">
                <a:latin typeface="+mn-lt"/>
              </a:rPr>
              <a:t>Events</a:t>
            </a:r>
          </a:p>
          <a:p>
            <a:r>
              <a:rPr lang="en-GB" sz="1600" dirty="0">
                <a:latin typeface="+mn-lt"/>
              </a:rPr>
              <a:t>National Council - (October) meeting agenda and paperwork</a:t>
            </a:r>
          </a:p>
          <a:p>
            <a:pPr marL="0" indent="0">
              <a:buNone/>
            </a:pPr>
            <a:endParaRPr lang="en-GB" sz="1600" dirty="0">
              <a:latin typeface="+mn-lt"/>
            </a:endParaRPr>
          </a:p>
          <a:p>
            <a:pPr marL="0" indent="0">
              <a:buNone/>
            </a:pPr>
            <a:r>
              <a:rPr lang="en-GB" sz="1600" dirty="0">
                <a:latin typeface="+mn-lt"/>
              </a:rPr>
              <a:t>WIE Enterprises Ltd. </a:t>
            </a:r>
          </a:p>
          <a:p>
            <a:r>
              <a:rPr lang="en-GB" sz="1600" dirty="0">
                <a:latin typeface="+mn-lt"/>
              </a:rPr>
              <a:t>Reminder for any diary re-orders</a:t>
            </a:r>
          </a:p>
          <a:p>
            <a:endParaRPr lang="en-GB" sz="1600" dirty="0">
              <a:latin typeface="+mn-lt"/>
            </a:endParaRPr>
          </a:p>
          <a:p>
            <a:pPr marL="0" indent="0">
              <a:buNone/>
            </a:pPr>
            <a:r>
              <a:rPr lang="en-GB" sz="1600" dirty="0">
                <a:latin typeface="+mn-lt"/>
              </a:rPr>
              <a:t>NFWI Wales</a:t>
            </a:r>
          </a:p>
          <a:p>
            <a:r>
              <a:rPr lang="en-GB" sz="1600" dirty="0">
                <a:latin typeface="+mn-lt"/>
              </a:rPr>
              <a:t>Recruitment award details </a:t>
            </a:r>
          </a:p>
          <a:p>
            <a:r>
              <a:rPr lang="en-GB" sz="1600" dirty="0">
                <a:latin typeface="+mn-lt"/>
              </a:rPr>
              <a:t>Notice of Wales conference</a:t>
            </a:r>
          </a:p>
          <a:p>
            <a:pPr marL="0" indent="0">
              <a:buNone/>
            </a:pPr>
            <a:endParaRPr lang="en-GB" sz="1600" dirty="0">
              <a:latin typeface="+mn-lt"/>
            </a:endParaRPr>
          </a:p>
          <a:p>
            <a:pPr marL="0" indent="0">
              <a:buNone/>
            </a:pPr>
            <a:r>
              <a:rPr lang="en-GB" sz="1600" dirty="0">
                <a:latin typeface="+mn-lt"/>
              </a:rPr>
              <a:t>Training &amp; Development Committee</a:t>
            </a:r>
          </a:p>
          <a:p>
            <a:r>
              <a:rPr lang="en-GB" sz="1600" dirty="0">
                <a:latin typeface="+mn-lt"/>
              </a:rPr>
              <a:t>WI Adviser reappointment forms </a:t>
            </a:r>
          </a:p>
          <a:p>
            <a:pPr marL="0" indent="0">
              <a:buNone/>
            </a:pPr>
            <a:endParaRPr lang="en-GB" sz="1600" dirty="0">
              <a:latin typeface="+mn-lt"/>
            </a:endParaRPr>
          </a:p>
          <a:p>
            <a:pPr marL="0" indent="0">
              <a:buNone/>
            </a:pPr>
            <a:r>
              <a:rPr lang="en-GB" sz="1600" dirty="0">
                <a:latin typeface="+mn-lt"/>
              </a:rPr>
              <a:t>Public Affairs</a:t>
            </a:r>
          </a:p>
          <a:p>
            <a:r>
              <a:rPr lang="en-GB" sz="1600" dirty="0">
                <a:latin typeface="+mn-lt"/>
              </a:rPr>
              <a:t>Final resolution longlist shared ahead of RSSM</a:t>
            </a:r>
          </a:p>
          <a:p>
            <a:endParaRPr lang="en-GB" sz="1600" dirty="0">
              <a:latin typeface="+mn-lt"/>
            </a:endParaRPr>
          </a:p>
        </p:txBody>
      </p:sp>
      <p:sp>
        <p:nvSpPr>
          <p:cNvPr id="9" name="Content Placeholder 8">
            <a:extLst>
              <a:ext uri="{FF2B5EF4-FFF2-40B4-BE49-F238E27FC236}">
                <a16:creationId xmlns:a16="http://schemas.microsoft.com/office/drawing/2014/main" id="{E5E5F18B-8986-4855-8679-C665515AC73F}"/>
              </a:ext>
            </a:extLst>
          </p:cNvPr>
          <p:cNvSpPr>
            <a:spLocks noGrp="1"/>
          </p:cNvSpPr>
          <p:nvPr>
            <p:ph idx="10"/>
          </p:nvPr>
        </p:nvSpPr>
        <p:spPr>
          <a:xfrm>
            <a:off x="6308280" y="1398547"/>
            <a:ext cx="5581320" cy="5150038"/>
          </a:xfrm>
        </p:spPr>
        <p:txBody>
          <a:bodyPr/>
          <a:lstStyle/>
          <a:p>
            <a:pPr marL="0" indent="0">
              <a:buNone/>
            </a:pPr>
            <a:r>
              <a:rPr lang="en-GB" sz="1600" b="1" u="sng" dirty="0">
                <a:latin typeface="+mn-lt"/>
              </a:rPr>
              <a:t>Deadlines</a:t>
            </a:r>
          </a:p>
          <a:p>
            <a:pPr marL="0" indent="0">
              <a:buNone/>
            </a:pPr>
            <a:endParaRPr lang="en-GB" sz="1600" dirty="0">
              <a:latin typeface="+mn-lt"/>
            </a:endParaRPr>
          </a:p>
          <a:p>
            <a:pPr marL="0" indent="0">
              <a:buNone/>
            </a:pPr>
            <a:r>
              <a:rPr lang="en-GB" sz="1600" dirty="0">
                <a:latin typeface="+mn-lt"/>
              </a:rPr>
              <a:t>Central Secretariat</a:t>
            </a:r>
          </a:p>
          <a:p>
            <a:r>
              <a:rPr lang="en-GB" sz="1600" dirty="0">
                <a:solidFill>
                  <a:srgbClr val="5E7803"/>
                </a:solidFill>
                <a:latin typeface="+mn-lt"/>
              </a:rPr>
              <a:t>Federations of Wales election - nominations for the Chair of the Federations of Wales Committee</a:t>
            </a:r>
          </a:p>
          <a:p>
            <a:pPr marL="0" indent="0">
              <a:buNone/>
            </a:pPr>
            <a:endParaRPr lang="en-GB" sz="1600" dirty="0">
              <a:solidFill>
                <a:srgbClr val="5E7803"/>
              </a:solidFill>
              <a:latin typeface="+mn-lt"/>
            </a:endParaRPr>
          </a:p>
          <a:p>
            <a:pPr marL="0" indent="0">
              <a:buNone/>
            </a:pPr>
            <a:endParaRPr lang="en-GB" sz="1600" dirty="0">
              <a:solidFill>
                <a:srgbClr val="5E7803"/>
              </a:solidFill>
              <a:latin typeface="+mn-lt"/>
            </a:endParaRPr>
          </a:p>
          <a:p>
            <a:pPr marL="0" indent="0">
              <a:buNone/>
            </a:pPr>
            <a:endParaRPr lang="en-GB" sz="1600" dirty="0">
              <a:solidFill>
                <a:srgbClr val="5E7803"/>
              </a:solidFill>
              <a:latin typeface="+mn-lt"/>
            </a:endParaRPr>
          </a:p>
          <a:p>
            <a:pPr marL="0" indent="0">
              <a:buNone/>
            </a:pPr>
            <a:endParaRPr lang="en-GB" sz="1600" dirty="0">
              <a:solidFill>
                <a:srgbClr val="5E7803"/>
              </a:solidFill>
              <a:latin typeface="+mn-lt"/>
            </a:endParaRPr>
          </a:p>
          <a:p>
            <a:pPr marL="0" indent="0">
              <a:buNone/>
            </a:pPr>
            <a:endParaRPr lang="en-GB" sz="1600" dirty="0">
              <a:solidFill>
                <a:srgbClr val="5E7803"/>
              </a:solidFill>
              <a:latin typeface="+mn-lt"/>
            </a:endParaRPr>
          </a:p>
          <a:p>
            <a:pPr marL="0" indent="0">
              <a:buNone/>
            </a:pPr>
            <a:endParaRPr lang="en-GB" sz="1600" dirty="0">
              <a:solidFill>
                <a:srgbClr val="5E7803"/>
              </a:solidFill>
              <a:latin typeface="+mn-lt"/>
            </a:endParaRPr>
          </a:p>
          <a:p>
            <a:pPr marL="0" indent="0">
              <a:buNone/>
            </a:pPr>
            <a:endParaRPr lang="en-GB" sz="1600" dirty="0">
              <a:solidFill>
                <a:srgbClr val="5E7803"/>
              </a:solidFill>
              <a:latin typeface="+mn-lt"/>
            </a:endParaRPr>
          </a:p>
          <a:p>
            <a:pPr marL="0" indent="0">
              <a:buNone/>
            </a:pPr>
            <a:endParaRPr lang="en-GB" sz="1600" dirty="0">
              <a:solidFill>
                <a:srgbClr val="5E7803"/>
              </a:solidFill>
              <a:latin typeface="+mn-lt"/>
            </a:endParaRPr>
          </a:p>
          <a:p>
            <a:pPr marL="0" indent="0">
              <a:buNone/>
            </a:pPr>
            <a:endParaRPr lang="en-GB" sz="1600" dirty="0">
              <a:solidFill>
                <a:srgbClr val="5E7803"/>
              </a:solidFill>
              <a:latin typeface="+mn-lt"/>
            </a:endParaRPr>
          </a:p>
          <a:p>
            <a:pPr marL="0" indent="0">
              <a:buNone/>
            </a:pPr>
            <a:endParaRPr lang="en-GB" sz="1600" dirty="0">
              <a:solidFill>
                <a:srgbClr val="5E7803"/>
              </a:solidFill>
              <a:latin typeface="+mn-lt"/>
            </a:endParaRPr>
          </a:p>
          <a:p>
            <a:pPr marL="0" indent="0">
              <a:buNone/>
            </a:pPr>
            <a:endParaRPr lang="en-GB" sz="1600" dirty="0">
              <a:solidFill>
                <a:srgbClr val="5E7803"/>
              </a:solidFill>
              <a:latin typeface="+mn-lt"/>
            </a:endParaRPr>
          </a:p>
          <a:p>
            <a:pPr marL="0" indent="0">
              <a:buNone/>
            </a:pPr>
            <a:endParaRPr lang="en-GB" sz="1600" dirty="0">
              <a:solidFill>
                <a:srgbClr val="5E7803"/>
              </a:solidFill>
              <a:latin typeface="+mn-lt"/>
            </a:endParaRPr>
          </a:p>
          <a:p>
            <a:pPr marL="0" indent="0">
              <a:buNone/>
            </a:pPr>
            <a:endParaRPr lang="en-GB" sz="2000" dirty="0">
              <a:solidFill>
                <a:srgbClr val="5E7803"/>
              </a:solidFill>
              <a:latin typeface="+mn-lt"/>
            </a:endParaRPr>
          </a:p>
          <a:p>
            <a:pPr marL="0" indent="0">
              <a:buNone/>
            </a:pPr>
            <a:endParaRPr lang="en-GB" sz="2000" dirty="0">
              <a:solidFill>
                <a:srgbClr val="5E7803"/>
              </a:solidFill>
              <a:latin typeface="+mn-lt"/>
            </a:endParaRPr>
          </a:p>
        </p:txBody>
      </p:sp>
    </p:spTree>
    <p:extLst>
      <p:ext uri="{BB962C8B-B14F-4D97-AF65-F5344CB8AC3E}">
        <p14:creationId xmlns:p14="http://schemas.microsoft.com/office/powerpoint/2010/main" val="3959850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66" y="359898"/>
            <a:ext cx="9633743" cy="671865"/>
          </a:xfrm>
        </p:spPr>
        <p:txBody>
          <a:bodyPr/>
          <a:lstStyle/>
          <a:p>
            <a:r>
              <a:rPr lang="en-GB" sz="4800" dirty="0">
                <a:solidFill>
                  <a:srgbClr val="5E7803"/>
                </a:solidFill>
              </a:rPr>
              <a:t>October</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496" y="49499"/>
            <a:ext cx="1344176" cy="1045471"/>
          </a:xfrm>
          <a:prstGeom prst="rect">
            <a:avLst/>
          </a:prstGeom>
        </p:spPr>
      </p:pic>
      <p:sp>
        <p:nvSpPr>
          <p:cNvPr id="7" name="Content Placeholder 6">
            <a:extLst>
              <a:ext uri="{FF2B5EF4-FFF2-40B4-BE49-F238E27FC236}">
                <a16:creationId xmlns:a16="http://schemas.microsoft.com/office/drawing/2014/main" id="{BA2A4D8F-6A5E-4729-804F-40ACA428CD58}"/>
              </a:ext>
            </a:extLst>
          </p:cNvPr>
          <p:cNvSpPr>
            <a:spLocks noGrp="1"/>
          </p:cNvSpPr>
          <p:nvPr>
            <p:ph idx="1"/>
          </p:nvPr>
        </p:nvSpPr>
        <p:spPr>
          <a:xfrm>
            <a:off x="348866" y="1509378"/>
            <a:ext cx="5581320" cy="4799053"/>
          </a:xfrm>
        </p:spPr>
        <p:txBody>
          <a:bodyPr/>
          <a:lstStyle/>
          <a:p>
            <a:pPr marL="0" indent="0">
              <a:buNone/>
            </a:pPr>
            <a:r>
              <a:rPr lang="en-GB" sz="1900" b="1" u="sng" dirty="0">
                <a:latin typeface="+mn-lt"/>
              </a:rPr>
              <a:t>Shared</a:t>
            </a:r>
          </a:p>
          <a:p>
            <a:pPr marL="0" indent="0">
              <a:buNone/>
            </a:pPr>
            <a:endParaRPr lang="en-GB" sz="1900" dirty="0">
              <a:latin typeface="+mn-lt"/>
            </a:endParaRPr>
          </a:p>
          <a:p>
            <a:pPr marL="0" indent="0">
              <a:buNone/>
            </a:pPr>
            <a:r>
              <a:rPr lang="en-GB" sz="1900" dirty="0">
                <a:latin typeface="+mn-lt"/>
              </a:rPr>
              <a:t>Central Secretariat</a:t>
            </a:r>
          </a:p>
          <a:p>
            <a:r>
              <a:rPr lang="en-GB" sz="1900" dirty="0">
                <a:solidFill>
                  <a:srgbClr val="5E7803"/>
                </a:solidFill>
                <a:latin typeface="+mn-lt"/>
              </a:rPr>
              <a:t>Federations of Wales election - candidate details and voting forms shared with federations in Wales </a:t>
            </a:r>
          </a:p>
          <a:p>
            <a:r>
              <a:rPr lang="en-GB" sz="1900" dirty="0">
                <a:latin typeface="+mn-lt"/>
              </a:rPr>
              <a:t>October national mailing (digital) including subscription notice</a:t>
            </a:r>
            <a:endParaRPr lang="en-GB" sz="1900" dirty="0">
              <a:solidFill>
                <a:srgbClr val="5E7803"/>
              </a:solidFill>
              <a:highlight>
                <a:srgbClr val="FFFF00"/>
              </a:highlight>
              <a:latin typeface="+mn-lt"/>
            </a:endParaRPr>
          </a:p>
          <a:p>
            <a:pPr marL="0" indent="0">
              <a:buNone/>
            </a:pPr>
            <a:endParaRPr lang="en-GB" sz="1900" dirty="0">
              <a:solidFill>
                <a:srgbClr val="5E7803"/>
              </a:solidFill>
              <a:highlight>
                <a:srgbClr val="FFFF00"/>
              </a:highlight>
              <a:latin typeface="+mn-lt"/>
            </a:endParaRPr>
          </a:p>
          <a:p>
            <a:pPr marL="0" indent="0">
              <a:buNone/>
            </a:pPr>
            <a:r>
              <a:rPr lang="en-GB" sz="1900" dirty="0">
                <a:latin typeface="+mn-lt"/>
              </a:rPr>
              <a:t>Public Affairs</a:t>
            </a:r>
          </a:p>
          <a:p>
            <a:r>
              <a:rPr lang="en-GB" sz="1900" dirty="0">
                <a:latin typeface="+mn-lt"/>
              </a:rPr>
              <a:t>Resolution shortlist confirmed</a:t>
            </a:r>
          </a:p>
          <a:p>
            <a:endParaRPr lang="en-GB" sz="1900" dirty="0">
              <a:latin typeface="+mn-lt"/>
            </a:endParaRPr>
          </a:p>
          <a:p>
            <a:pPr marL="0" indent="0">
              <a:buNone/>
            </a:pPr>
            <a:r>
              <a:rPr lang="en-GB" sz="1900" dirty="0">
                <a:latin typeface="+mn-lt"/>
              </a:rPr>
              <a:t>WI Enterprises Ltd.</a:t>
            </a:r>
          </a:p>
          <a:p>
            <a:r>
              <a:rPr lang="en-GB" sz="1900" dirty="0">
                <a:latin typeface="+mn-lt"/>
              </a:rPr>
              <a:t>Order requests for collection at National Council (if applicable)</a:t>
            </a:r>
          </a:p>
          <a:p>
            <a:endParaRPr lang="en-GB" sz="2000" dirty="0">
              <a:latin typeface="+mn-lt"/>
            </a:endParaRPr>
          </a:p>
          <a:p>
            <a:endParaRPr lang="en-GB" sz="2000" dirty="0">
              <a:latin typeface="+mn-lt"/>
            </a:endParaRPr>
          </a:p>
          <a:p>
            <a:endParaRPr lang="en-GB" sz="2000" dirty="0">
              <a:latin typeface="+mn-lt"/>
            </a:endParaRPr>
          </a:p>
          <a:p>
            <a:endParaRPr lang="en-GB" sz="2000" dirty="0">
              <a:latin typeface="+mn-lt"/>
            </a:endParaRPr>
          </a:p>
          <a:p>
            <a:endParaRPr lang="en-GB" sz="2000" dirty="0">
              <a:solidFill>
                <a:srgbClr val="5E7803"/>
              </a:solidFill>
              <a:highlight>
                <a:srgbClr val="FFFF00"/>
              </a:highlight>
              <a:latin typeface="+mn-lt"/>
            </a:endParaRPr>
          </a:p>
        </p:txBody>
      </p:sp>
      <p:sp>
        <p:nvSpPr>
          <p:cNvPr id="9" name="Content Placeholder 8">
            <a:extLst>
              <a:ext uri="{FF2B5EF4-FFF2-40B4-BE49-F238E27FC236}">
                <a16:creationId xmlns:a16="http://schemas.microsoft.com/office/drawing/2014/main" id="{E5E5F18B-8986-4855-8679-C665515AC73F}"/>
              </a:ext>
            </a:extLst>
          </p:cNvPr>
          <p:cNvSpPr>
            <a:spLocks noGrp="1"/>
          </p:cNvSpPr>
          <p:nvPr>
            <p:ph idx="10"/>
          </p:nvPr>
        </p:nvSpPr>
        <p:spPr>
          <a:xfrm>
            <a:off x="6308280" y="1509379"/>
            <a:ext cx="5581320" cy="4799052"/>
          </a:xfrm>
        </p:spPr>
        <p:txBody>
          <a:bodyPr/>
          <a:lstStyle/>
          <a:p>
            <a:pPr marL="0" indent="0">
              <a:buNone/>
            </a:pPr>
            <a:endParaRPr lang="en-GB" sz="2000" dirty="0">
              <a:solidFill>
                <a:srgbClr val="5E7803"/>
              </a:solidFill>
              <a:latin typeface="+mn-lt"/>
            </a:endParaRPr>
          </a:p>
          <a:p>
            <a:pPr marL="0" indent="0">
              <a:buNone/>
            </a:pPr>
            <a:endParaRPr lang="en-GB" sz="2000" dirty="0">
              <a:solidFill>
                <a:srgbClr val="5E7803"/>
              </a:solidFill>
              <a:latin typeface="+mn-lt"/>
            </a:endParaRPr>
          </a:p>
        </p:txBody>
      </p:sp>
    </p:spTree>
    <p:extLst>
      <p:ext uri="{BB962C8B-B14F-4D97-AF65-F5344CB8AC3E}">
        <p14:creationId xmlns:p14="http://schemas.microsoft.com/office/powerpoint/2010/main" val="985734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66" y="359898"/>
            <a:ext cx="9633743" cy="671865"/>
          </a:xfrm>
        </p:spPr>
        <p:txBody>
          <a:bodyPr/>
          <a:lstStyle/>
          <a:p>
            <a:r>
              <a:rPr lang="en-GB" sz="4800" dirty="0">
                <a:solidFill>
                  <a:srgbClr val="5E7803"/>
                </a:solidFill>
              </a:rPr>
              <a:t>November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496" y="49499"/>
            <a:ext cx="1344176" cy="1045471"/>
          </a:xfrm>
          <a:prstGeom prst="rect">
            <a:avLst/>
          </a:prstGeom>
        </p:spPr>
      </p:pic>
      <p:sp>
        <p:nvSpPr>
          <p:cNvPr id="7" name="Content Placeholder 6">
            <a:extLst>
              <a:ext uri="{FF2B5EF4-FFF2-40B4-BE49-F238E27FC236}">
                <a16:creationId xmlns:a16="http://schemas.microsoft.com/office/drawing/2014/main" id="{BA2A4D8F-6A5E-4729-804F-40ACA428CD58}"/>
              </a:ext>
            </a:extLst>
          </p:cNvPr>
          <p:cNvSpPr>
            <a:spLocks noGrp="1"/>
          </p:cNvSpPr>
          <p:nvPr>
            <p:ph idx="1"/>
          </p:nvPr>
        </p:nvSpPr>
        <p:spPr>
          <a:xfrm>
            <a:off x="348866" y="1509379"/>
            <a:ext cx="5581320" cy="5150039"/>
          </a:xfrm>
        </p:spPr>
        <p:txBody>
          <a:bodyPr/>
          <a:lstStyle/>
          <a:p>
            <a:pPr marL="0" indent="0">
              <a:buNone/>
            </a:pPr>
            <a:r>
              <a:rPr lang="en-GB" sz="1900" b="1" u="sng" dirty="0">
                <a:latin typeface="+mn-lt"/>
              </a:rPr>
              <a:t>Shared</a:t>
            </a:r>
          </a:p>
          <a:p>
            <a:pPr marL="0" indent="0">
              <a:buNone/>
            </a:pPr>
            <a:endParaRPr lang="en-GB" sz="1900" dirty="0">
              <a:latin typeface="+mn-lt"/>
            </a:endParaRPr>
          </a:p>
          <a:p>
            <a:pPr marL="0" indent="0">
              <a:buNone/>
            </a:pPr>
            <a:r>
              <a:rPr lang="en-GB" sz="1900" dirty="0">
                <a:latin typeface="+mn-lt"/>
              </a:rPr>
              <a:t>WI Enterprises Ltd.</a:t>
            </a:r>
          </a:p>
          <a:p>
            <a:r>
              <a:rPr lang="en-GB" sz="1900" dirty="0">
                <a:latin typeface="+mn-lt"/>
              </a:rPr>
              <a:t>Details of raffle winners and a breakdown of takings </a:t>
            </a:r>
          </a:p>
          <a:p>
            <a:r>
              <a:rPr lang="en-GB" sz="1900" dirty="0">
                <a:latin typeface="+mn-lt"/>
              </a:rPr>
              <a:t>Request to ensure details for federations and WIs are correct, for the circulation of voucher booklets</a:t>
            </a:r>
          </a:p>
          <a:p>
            <a:pPr marL="0" indent="0">
              <a:buNone/>
            </a:pPr>
            <a:endParaRPr lang="en-GB" sz="1900" dirty="0">
              <a:latin typeface="+mn-lt"/>
            </a:endParaRPr>
          </a:p>
          <a:p>
            <a:pPr marL="0" indent="0">
              <a:buNone/>
            </a:pPr>
            <a:r>
              <a:rPr lang="en-GB" sz="1900" dirty="0">
                <a:latin typeface="+mn-lt"/>
              </a:rPr>
              <a:t>Public Affairs </a:t>
            </a:r>
          </a:p>
          <a:p>
            <a:r>
              <a:rPr lang="en-GB" sz="1900" dirty="0">
                <a:latin typeface="+mn-lt"/>
              </a:rPr>
              <a:t>Shortlisted resolution resources shared and selection deadlines confirmed</a:t>
            </a:r>
          </a:p>
          <a:p>
            <a:pPr marL="0" indent="0">
              <a:buNone/>
            </a:pPr>
            <a:endParaRPr lang="en-GB" sz="1900" dirty="0">
              <a:latin typeface="+mn-lt"/>
            </a:endParaRPr>
          </a:p>
          <a:p>
            <a:pPr marL="0" indent="0">
              <a:buNone/>
            </a:pPr>
            <a:r>
              <a:rPr lang="en-GB" sz="1900" dirty="0">
                <a:latin typeface="+mn-lt"/>
              </a:rPr>
              <a:t>Training &amp; Development Committee </a:t>
            </a:r>
          </a:p>
          <a:p>
            <a:r>
              <a:rPr lang="en-GB" sz="1900" dirty="0">
                <a:latin typeface="+mn-lt"/>
              </a:rPr>
              <a:t>IFET reappointment forms</a:t>
            </a:r>
          </a:p>
          <a:p>
            <a:pPr marL="0" indent="0">
              <a:buNone/>
            </a:pPr>
            <a:endParaRPr lang="en-GB" sz="2000" dirty="0">
              <a:latin typeface="+mn-lt"/>
            </a:endParaRPr>
          </a:p>
        </p:txBody>
      </p:sp>
      <p:sp>
        <p:nvSpPr>
          <p:cNvPr id="9" name="Content Placeholder 8">
            <a:extLst>
              <a:ext uri="{FF2B5EF4-FFF2-40B4-BE49-F238E27FC236}">
                <a16:creationId xmlns:a16="http://schemas.microsoft.com/office/drawing/2014/main" id="{E5E5F18B-8986-4855-8679-C665515AC73F}"/>
              </a:ext>
            </a:extLst>
          </p:cNvPr>
          <p:cNvSpPr>
            <a:spLocks noGrp="1"/>
          </p:cNvSpPr>
          <p:nvPr>
            <p:ph idx="10"/>
          </p:nvPr>
        </p:nvSpPr>
        <p:spPr>
          <a:xfrm>
            <a:off x="6308280" y="1509379"/>
            <a:ext cx="5581320" cy="4799052"/>
          </a:xfrm>
        </p:spPr>
        <p:txBody>
          <a:bodyPr/>
          <a:lstStyle/>
          <a:p>
            <a:pPr marL="0" indent="0">
              <a:buNone/>
            </a:pPr>
            <a:r>
              <a:rPr lang="en-GB" sz="1900" b="1" u="sng" dirty="0">
                <a:latin typeface="+mn-lt"/>
              </a:rPr>
              <a:t>Deadlines</a:t>
            </a:r>
          </a:p>
          <a:p>
            <a:pPr marL="0" indent="0">
              <a:buNone/>
            </a:pPr>
            <a:endParaRPr lang="en-GB" sz="1900" dirty="0">
              <a:latin typeface="+mn-lt"/>
            </a:endParaRPr>
          </a:p>
          <a:p>
            <a:pPr marL="0" indent="0">
              <a:buNone/>
            </a:pPr>
            <a:r>
              <a:rPr lang="en-GB" sz="1900" dirty="0">
                <a:latin typeface="+mn-lt"/>
              </a:rPr>
              <a:t>Training &amp; Development Committee </a:t>
            </a:r>
          </a:p>
          <a:p>
            <a:r>
              <a:rPr lang="en-GB" sz="1900" dirty="0">
                <a:latin typeface="+mn-lt"/>
              </a:rPr>
              <a:t>WI Adviser reappointment forms</a:t>
            </a:r>
          </a:p>
        </p:txBody>
      </p:sp>
    </p:spTree>
    <p:extLst>
      <p:ext uri="{BB962C8B-B14F-4D97-AF65-F5344CB8AC3E}">
        <p14:creationId xmlns:p14="http://schemas.microsoft.com/office/powerpoint/2010/main" val="1564449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66" y="359898"/>
            <a:ext cx="9633743" cy="671865"/>
          </a:xfrm>
        </p:spPr>
        <p:txBody>
          <a:bodyPr/>
          <a:lstStyle/>
          <a:p>
            <a:r>
              <a:rPr lang="en-GB" sz="4800" dirty="0">
                <a:solidFill>
                  <a:srgbClr val="5E7803"/>
                </a:solidFill>
              </a:rPr>
              <a:t>December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496" y="49499"/>
            <a:ext cx="1344176" cy="1045471"/>
          </a:xfrm>
          <a:prstGeom prst="rect">
            <a:avLst/>
          </a:prstGeom>
        </p:spPr>
      </p:pic>
      <p:sp>
        <p:nvSpPr>
          <p:cNvPr id="7" name="Content Placeholder 6">
            <a:extLst>
              <a:ext uri="{FF2B5EF4-FFF2-40B4-BE49-F238E27FC236}">
                <a16:creationId xmlns:a16="http://schemas.microsoft.com/office/drawing/2014/main" id="{BA2A4D8F-6A5E-4729-804F-40ACA428CD58}"/>
              </a:ext>
            </a:extLst>
          </p:cNvPr>
          <p:cNvSpPr>
            <a:spLocks noGrp="1"/>
          </p:cNvSpPr>
          <p:nvPr>
            <p:ph idx="1"/>
          </p:nvPr>
        </p:nvSpPr>
        <p:spPr>
          <a:xfrm>
            <a:off x="348866" y="1509379"/>
            <a:ext cx="5581320" cy="5150039"/>
          </a:xfrm>
        </p:spPr>
        <p:txBody>
          <a:bodyPr/>
          <a:lstStyle/>
          <a:p>
            <a:pPr marL="0" indent="0">
              <a:buNone/>
            </a:pPr>
            <a:r>
              <a:rPr lang="en-GB" sz="2000" b="1" u="sng" dirty="0">
                <a:latin typeface="+mn-lt"/>
              </a:rPr>
              <a:t>Shared</a:t>
            </a:r>
          </a:p>
          <a:p>
            <a:pPr marL="0" indent="0">
              <a:buNone/>
            </a:pPr>
            <a:endParaRPr lang="en-GB" sz="2000" dirty="0">
              <a:latin typeface="+mn-lt"/>
            </a:endParaRPr>
          </a:p>
          <a:p>
            <a:pPr marL="0" indent="0">
              <a:buNone/>
            </a:pPr>
            <a:r>
              <a:rPr lang="en-GB" sz="2000" dirty="0">
                <a:latin typeface="+mn-lt"/>
              </a:rPr>
              <a:t>Central Secretariat</a:t>
            </a:r>
          </a:p>
          <a:p>
            <a:r>
              <a:rPr lang="en-GB" sz="2000" dirty="0">
                <a:solidFill>
                  <a:srgbClr val="5E7803"/>
                </a:solidFill>
                <a:latin typeface="+mn-lt"/>
              </a:rPr>
              <a:t>Federations of Wales election – federations notified of elected Chair of the Federations of Wales (formal member wide announcements made at the Wales Conference and the NFWI Annual Meeting</a:t>
            </a:r>
          </a:p>
          <a:p>
            <a:pPr marL="0" indent="0">
              <a:buNone/>
            </a:pPr>
            <a:endParaRPr lang="en-GB" sz="2000" dirty="0">
              <a:latin typeface="+mn-lt"/>
            </a:endParaRPr>
          </a:p>
          <a:p>
            <a:pPr marL="0" indent="0">
              <a:buNone/>
            </a:pPr>
            <a:r>
              <a:rPr lang="en-GB" sz="2000" dirty="0">
                <a:latin typeface="+mn-lt"/>
              </a:rPr>
              <a:t>WI Enterprises Ltd.</a:t>
            </a:r>
          </a:p>
          <a:p>
            <a:r>
              <a:rPr lang="en-GB" sz="2000" dirty="0">
                <a:latin typeface="+mn-lt"/>
              </a:rPr>
              <a:t> Federations asked to provide up to date details for the WI diary</a:t>
            </a:r>
          </a:p>
          <a:p>
            <a:pPr marL="0" indent="0">
              <a:buNone/>
            </a:pPr>
            <a:endParaRPr lang="en-GB" sz="2000" dirty="0">
              <a:latin typeface="+mn-lt"/>
            </a:endParaRPr>
          </a:p>
          <a:p>
            <a:pPr marL="0" indent="0">
              <a:buNone/>
            </a:pPr>
            <a:endParaRPr lang="en-GB" sz="2000" dirty="0">
              <a:latin typeface="+mn-lt"/>
            </a:endParaRPr>
          </a:p>
        </p:txBody>
      </p:sp>
      <p:sp>
        <p:nvSpPr>
          <p:cNvPr id="9" name="Content Placeholder 8">
            <a:extLst>
              <a:ext uri="{FF2B5EF4-FFF2-40B4-BE49-F238E27FC236}">
                <a16:creationId xmlns:a16="http://schemas.microsoft.com/office/drawing/2014/main" id="{E5E5F18B-8986-4855-8679-C665515AC73F}"/>
              </a:ext>
            </a:extLst>
          </p:cNvPr>
          <p:cNvSpPr>
            <a:spLocks noGrp="1"/>
          </p:cNvSpPr>
          <p:nvPr>
            <p:ph idx="10"/>
          </p:nvPr>
        </p:nvSpPr>
        <p:spPr>
          <a:xfrm>
            <a:off x="6308280" y="1509379"/>
            <a:ext cx="5581320" cy="4799052"/>
          </a:xfrm>
        </p:spPr>
        <p:txBody>
          <a:bodyPr/>
          <a:lstStyle/>
          <a:p>
            <a:pPr marL="0" indent="0">
              <a:buNone/>
            </a:pPr>
            <a:r>
              <a:rPr lang="en-GB" sz="2000" b="1" u="sng" dirty="0">
                <a:latin typeface="+mn-lt"/>
              </a:rPr>
              <a:t>Deadlines</a:t>
            </a:r>
          </a:p>
          <a:p>
            <a:pPr marL="0" indent="0">
              <a:buNone/>
            </a:pPr>
            <a:endParaRPr lang="en-GB" sz="2000" b="1" u="sng" dirty="0">
              <a:latin typeface="+mn-lt"/>
            </a:endParaRPr>
          </a:p>
          <a:p>
            <a:pPr marL="0" indent="0">
              <a:buNone/>
            </a:pPr>
            <a:r>
              <a:rPr lang="en-GB" sz="2000" dirty="0">
                <a:latin typeface="+mn-lt"/>
              </a:rPr>
              <a:t>Central Secretariat</a:t>
            </a:r>
          </a:p>
          <a:p>
            <a:r>
              <a:rPr lang="en-GB" sz="2000" dirty="0">
                <a:solidFill>
                  <a:srgbClr val="5E7803"/>
                </a:solidFill>
                <a:latin typeface="+mn-lt"/>
              </a:rPr>
              <a:t>Federations of Wales election – votes for the Chair of the Federations of Wales Committee </a:t>
            </a:r>
          </a:p>
          <a:p>
            <a:pPr marL="0" indent="0">
              <a:buNone/>
            </a:pPr>
            <a:endParaRPr lang="en-GB" sz="2000" b="1" u="sng" dirty="0">
              <a:latin typeface="+mn-lt"/>
            </a:endParaRPr>
          </a:p>
          <a:p>
            <a:pPr marL="0" indent="0">
              <a:buNone/>
            </a:pPr>
            <a:endParaRPr lang="en-GB" sz="2000" dirty="0">
              <a:latin typeface="+mn-lt"/>
            </a:endParaRPr>
          </a:p>
        </p:txBody>
      </p:sp>
    </p:spTree>
    <p:extLst>
      <p:ext uri="{BB962C8B-B14F-4D97-AF65-F5344CB8AC3E}">
        <p14:creationId xmlns:p14="http://schemas.microsoft.com/office/powerpoint/2010/main" val="1985027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282" y="359898"/>
            <a:ext cx="9633743" cy="671865"/>
          </a:xfrm>
        </p:spPr>
        <p:txBody>
          <a:bodyPr>
            <a:noAutofit/>
          </a:bodyPr>
          <a:lstStyle/>
          <a:p>
            <a:r>
              <a:rPr lang="en-US" sz="4800" dirty="0">
                <a:solidFill>
                  <a:srgbClr val="5E7803"/>
                </a:solidFill>
              </a:rPr>
              <a:t>W</a:t>
            </a:r>
            <a:r>
              <a:rPr lang="en-GB" sz="4800" dirty="0" err="1">
                <a:solidFill>
                  <a:srgbClr val="5E7803"/>
                </a:solidFill>
              </a:rPr>
              <a:t>elcome</a:t>
            </a:r>
            <a:r>
              <a:rPr lang="en-GB" sz="4800" dirty="0">
                <a:solidFill>
                  <a:srgbClr val="5E7803"/>
                </a:solidFill>
              </a:rPr>
              <a:t> and introductions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496" y="49499"/>
            <a:ext cx="1344176" cy="1045471"/>
          </a:xfrm>
          <a:prstGeom prst="rect">
            <a:avLst/>
          </a:prstGeom>
        </p:spPr>
      </p:pic>
      <p:sp>
        <p:nvSpPr>
          <p:cNvPr id="4" name="Content Placeholder 3">
            <a:extLst>
              <a:ext uri="{FF2B5EF4-FFF2-40B4-BE49-F238E27FC236}">
                <a16:creationId xmlns:a16="http://schemas.microsoft.com/office/drawing/2014/main" id="{C7E07868-E9AA-46F7-9AB9-137A2E6C0F5E}"/>
              </a:ext>
            </a:extLst>
          </p:cNvPr>
          <p:cNvSpPr>
            <a:spLocks noGrp="1"/>
          </p:cNvSpPr>
          <p:nvPr>
            <p:ph idx="1"/>
          </p:nvPr>
        </p:nvSpPr>
        <p:spPr>
          <a:xfrm>
            <a:off x="404282" y="1518615"/>
            <a:ext cx="10730035" cy="4799052"/>
          </a:xfrm>
        </p:spPr>
        <p:txBody>
          <a:bodyPr/>
          <a:lstStyle/>
          <a:p>
            <a:pPr marL="0" indent="0">
              <a:buNone/>
            </a:pPr>
            <a:endParaRPr lang="en-US" dirty="0"/>
          </a:p>
          <a:p>
            <a:pPr marL="0" indent="0">
              <a:buNone/>
            </a:pPr>
            <a:r>
              <a:rPr lang="en-GB" sz="4400" dirty="0">
                <a:solidFill>
                  <a:srgbClr val="004236"/>
                </a:solidFill>
                <a:latin typeface="Arial Narrow" panose="020B0606020202030204" pitchFamily="34" charset="0"/>
              </a:rPr>
              <a:t>Melissa Green, NFWI General Secretary</a:t>
            </a:r>
          </a:p>
          <a:p>
            <a:pPr marL="0" indent="0">
              <a:buNone/>
            </a:pPr>
            <a:r>
              <a:rPr lang="en-GB" sz="4400" dirty="0">
                <a:solidFill>
                  <a:schemeClr val="accent6">
                    <a:lumMod val="75000"/>
                  </a:schemeClr>
                </a:solidFill>
                <a:latin typeface="Arial Narrow" panose="020B0606020202030204" pitchFamily="34" charset="0"/>
                <a:hlinkClick r:id="rId4"/>
              </a:rPr>
              <a:t>M.Green@nfwi.org.uk</a:t>
            </a:r>
            <a:r>
              <a:rPr lang="en-GB" sz="4400" dirty="0">
                <a:solidFill>
                  <a:schemeClr val="accent6">
                    <a:lumMod val="75000"/>
                  </a:schemeClr>
                </a:solidFill>
                <a:latin typeface="Arial Narrow" panose="020B0606020202030204" pitchFamily="34" charset="0"/>
              </a:rPr>
              <a:t> </a:t>
            </a:r>
          </a:p>
          <a:p>
            <a:pPr marL="0" indent="0">
              <a:buNone/>
            </a:pPr>
            <a:endParaRPr lang="en-GB" sz="4400" dirty="0">
              <a:latin typeface="Arial Narrow" panose="020B0606020202030204" pitchFamily="34" charset="0"/>
            </a:endParaRPr>
          </a:p>
          <a:p>
            <a:pPr marL="0" indent="0">
              <a:buNone/>
            </a:pPr>
            <a:r>
              <a:rPr lang="en-GB" sz="4400" dirty="0">
                <a:solidFill>
                  <a:srgbClr val="004236"/>
                </a:solidFill>
                <a:latin typeface="Arial Narrow" panose="020B0606020202030204" pitchFamily="34" charset="0"/>
              </a:rPr>
              <a:t>Kerri McGarvie, NFWI Board Secretary</a:t>
            </a:r>
          </a:p>
          <a:p>
            <a:pPr marL="0" indent="0">
              <a:buNone/>
            </a:pPr>
            <a:r>
              <a:rPr lang="en-GB" sz="4400" dirty="0">
                <a:solidFill>
                  <a:schemeClr val="accent6">
                    <a:lumMod val="75000"/>
                  </a:schemeClr>
                </a:solidFill>
                <a:latin typeface="Arial Narrow" panose="020B0606020202030204" pitchFamily="34" charset="0"/>
                <a:hlinkClick r:id="rId5"/>
              </a:rPr>
              <a:t>boardsecretary@nfwi.org.uk</a:t>
            </a:r>
            <a:r>
              <a:rPr lang="en-GB" sz="4400" dirty="0">
                <a:solidFill>
                  <a:schemeClr val="accent6">
                    <a:lumMod val="75000"/>
                  </a:schemeClr>
                </a:solidFill>
                <a:latin typeface="Arial Narrow" panose="020B0606020202030204" pitchFamily="34" charset="0"/>
              </a:rPr>
              <a:t> </a:t>
            </a:r>
          </a:p>
        </p:txBody>
      </p:sp>
    </p:spTree>
    <p:extLst>
      <p:ext uri="{BB962C8B-B14F-4D97-AF65-F5344CB8AC3E}">
        <p14:creationId xmlns:p14="http://schemas.microsoft.com/office/powerpoint/2010/main" val="4155565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71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FAD04C-CE98-4049-97DD-8BEE4D13C62C}"/>
              </a:ext>
            </a:extLst>
          </p:cNvPr>
          <p:cNvPicPr>
            <a:picLocks noChangeAspect="1"/>
          </p:cNvPicPr>
          <p:nvPr/>
        </p:nvPicPr>
        <p:blipFill>
          <a:blip r:embed="rId3">
            <a:alphaModFix amt="14000"/>
          </a:blip>
          <a:stretch>
            <a:fillRect/>
          </a:stretch>
        </p:blipFill>
        <p:spPr>
          <a:xfrm>
            <a:off x="-53753" y="-1175203"/>
            <a:ext cx="12299505" cy="8979499"/>
          </a:xfrm>
          <a:prstGeom prst="rect">
            <a:avLst/>
          </a:prstGeom>
        </p:spPr>
      </p:pic>
      <p:sp>
        <p:nvSpPr>
          <p:cNvPr id="2" name="Title 1"/>
          <p:cNvSpPr>
            <a:spLocks noGrp="1"/>
          </p:cNvSpPr>
          <p:nvPr>
            <p:ph type="title"/>
          </p:nvPr>
        </p:nvSpPr>
        <p:spPr>
          <a:xfrm>
            <a:off x="348866" y="359898"/>
            <a:ext cx="9633743" cy="671865"/>
          </a:xfrm>
        </p:spPr>
        <p:txBody>
          <a:bodyPr/>
          <a:lstStyle/>
          <a:p>
            <a:r>
              <a:rPr lang="en-GB" sz="4800" dirty="0">
                <a:solidFill>
                  <a:srgbClr val="5E7803"/>
                </a:solidFill>
              </a:rPr>
              <a:t>NFWI board elections – biannually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8496" y="49499"/>
            <a:ext cx="1344176" cy="1045471"/>
          </a:xfrm>
          <a:prstGeom prst="rect">
            <a:avLst/>
          </a:prstGeom>
        </p:spPr>
      </p:pic>
      <p:sp>
        <p:nvSpPr>
          <p:cNvPr id="7" name="Content Placeholder 6">
            <a:extLst>
              <a:ext uri="{FF2B5EF4-FFF2-40B4-BE49-F238E27FC236}">
                <a16:creationId xmlns:a16="http://schemas.microsoft.com/office/drawing/2014/main" id="{BA2A4D8F-6A5E-4729-804F-40ACA428CD58}"/>
              </a:ext>
            </a:extLst>
          </p:cNvPr>
          <p:cNvSpPr>
            <a:spLocks noGrp="1"/>
          </p:cNvSpPr>
          <p:nvPr>
            <p:ph idx="1"/>
          </p:nvPr>
        </p:nvSpPr>
        <p:spPr>
          <a:xfrm>
            <a:off x="348866" y="1509379"/>
            <a:ext cx="5581320" cy="5150039"/>
          </a:xfrm>
        </p:spPr>
        <p:txBody>
          <a:bodyPr/>
          <a:lstStyle/>
          <a:p>
            <a:pPr marL="0" indent="0">
              <a:buNone/>
            </a:pPr>
            <a:r>
              <a:rPr lang="en-GB" sz="2400" b="1" dirty="0">
                <a:solidFill>
                  <a:srgbClr val="5E7803"/>
                </a:solidFill>
                <a:latin typeface="+mn-lt"/>
              </a:rPr>
              <a:t>England &amp; Wales</a:t>
            </a:r>
          </a:p>
          <a:p>
            <a:pPr marL="0" indent="0">
              <a:buNone/>
            </a:pPr>
            <a:endParaRPr lang="en-GB" sz="1500" b="1" u="sng" dirty="0">
              <a:latin typeface="+mn-lt"/>
            </a:endParaRPr>
          </a:p>
          <a:p>
            <a:pPr marL="0" indent="0">
              <a:buNone/>
            </a:pPr>
            <a:r>
              <a:rPr lang="en-GB" sz="2000" b="1" u="sng" dirty="0">
                <a:latin typeface="+mn-lt"/>
              </a:rPr>
              <a:t>Early July</a:t>
            </a:r>
          </a:p>
          <a:p>
            <a:pPr marL="0" indent="0">
              <a:buNone/>
            </a:pPr>
            <a:r>
              <a:rPr lang="en-GB" sz="2000" dirty="0">
                <a:latin typeface="+mn-lt"/>
              </a:rPr>
              <a:t>Invitation for eligible members to submit personal expressions of interest – by no later than mid August</a:t>
            </a:r>
          </a:p>
          <a:p>
            <a:pPr marL="0" indent="0">
              <a:buNone/>
            </a:pPr>
            <a:endParaRPr lang="en-GB" sz="1500" dirty="0">
              <a:latin typeface="+mn-lt"/>
            </a:endParaRPr>
          </a:p>
          <a:p>
            <a:pPr marL="0" indent="0">
              <a:buNone/>
            </a:pPr>
            <a:r>
              <a:rPr lang="en-GB" sz="2000" b="1" u="sng" dirty="0">
                <a:latin typeface="+mn-lt"/>
              </a:rPr>
              <a:t>Late August</a:t>
            </a:r>
          </a:p>
          <a:p>
            <a:pPr marL="0" indent="0">
              <a:buNone/>
            </a:pPr>
            <a:r>
              <a:rPr lang="en-GB" sz="2000" dirty="0">
                <a:latin typeface="+mn-lt"/>
              </a:rPr>
              <a:t>Federations and WIs invited to support candidates they wish to progress in the election process – by no later than end October</a:t>
            </a:r>
          </a:p>
          <a:p>
            <a:pPr marL="0" indent="0">
              <a:buNone/>
            </a:pPr>
            <a:endParaRPr lang="en-GB" sz="1500" dirty="0">
              <a:latin typeface="+mn-lt"/>
            </a:endParaRPr>
          </a:p>
          <a:p>
            <a:pPr marL="0" indent="0">
              <a:buNone/>
            </a:pPr>
            <a:r>
              <a:rPr lang="en-GB" sz="2000" b="1" u="sng" dirty="0">
                <a:latin typeface="+mn-lt"/>
              </a:rPr>
              <a:t>Early January</a:t>
            </a:r>
          </a:p>
          <a:p>
            <a:pPr marL="0" indent="0">
              <a:buNone/>
            </a:pPr>
            <a:r>
              <a:rPr lang="en-GB" sz="2000" dirty="0">
                <a:latin typeface="+mn-lt"/>
              </a:rPr>
              <a:t>Federations and WIs invited to cast votes for up to 12 candidates to the NFWI Board of Trustees – by no later than end March </a:t>
            </a:r>
          </a:p>
          <a:p>
            <a:pPr marL="0" indent="0">
              <a:buNone/>
            </a:pPr>
            <a:endParaRPr lang="en-GB" sz="2000" dirty="0">
              <a:latin typeface="+mn-lt"/>
            </a:endParaRPr>
          </a:p>
        </p:txBody>
      </p:sp>
      <p:sp>
        <p:nvSpPr>
          <p:cNvPr id="9" name="Content Placeholder 8">
            <a:extLst>
              <a:ext uri="{FF2B5EF4-FFF2-40B4-BE49-F238E27FC236}">
                <a16:creationId xmlns:a16="http://schemas.microsoft.com/office/drawing/2014/main" id="{E5E5F18B-8986-4855-8679-C665515AC73F}"/>
              </a:ext>
            </a:extLst>
          </p:cNvPr>
          <p:cNvSpPr>
            <a:spLocks noGrp="1"/>
          </p:cNvSpPr>
          <p:nvPr>
            <p:ph idx="10"/>
          </p:nvPr>
        </p:nvSpPr>
        <p:spPr>
          <a:xfrm>
            <a:off x="6308280" y="1509379"/>
            <a:ext cx="5581320" cy="4799052"/>
          </a:xfrm>
        </p:spPr>
        <p:txBody>
          <a:bodyPr/>
          <a:lstStyle/>
          <a:p>
            <a:pPr marL="0" indent="0">
              <a:buNone/>
            </a:pPr>
            <a:r>
              <a:rPr lang="en-GB" sz="2400" b="1" dirty="0">
                <a:solidFill>
                  <a:srgbClr val="5E7803"/>
                </a:solidFill>
                <a:latin typeface="+mn-lt"/>
              </a:rPr>
              <a:t>Wales</a:t>
            </a:r>
          </a:p>
          <a:p>
            <a:pPr marL="0" indent="0">
              <a:buNone/>
            </a:pPr>
            <a:endParaRPr lang="en-GB" sz="1500" b="1" u="sng" dirty="0">
              <a:latin typeface="+mn-lt"/>
            </a:endParaRPr>
          </a:p>
          <a:p>
            <a:pPr marL="0" indent="0">
              <a:buNone/>
            </a:pPr>
            <a:r>
              <a:rPr lang="en-GB" sz="2000" b="1" u="sng" dirty="0">
                <a:latin typeface="+mn-lt"/>
              </a:rPr>
              <a:t>August</a:t>
            </a:r>
          </a:p>
          <a:p>
            <a:pPr marL="0" indent="0">
              <a:buNone/>
            </a:pPr>
            <a:r>
              <a:rPr lang="en-GB" sz="2000" dirty="0">
                <a:latin typeface="+mn-lt"/>
              </a:rPr>
              <a:t>Federations in Wales invited to nominate candidates for the position of Chair of the Federations of Wales Committee – ex officio member of the NFWI Board of Trustees</a:t>
            </a:r>
          </a:p>
          <a:p>
            <a:pPr marL="0" indent="0">
              <a:buNone/>
            </a:pPr>
            <a:endParaRPr lang="en-GB" sz="1500" dirty="0">
              <a:latin typeface="+mn-lt"/>
            </a:endParaRPr>
          </a:p>
          <a:p>
            <a:pPr marL="0" indent="0">
              <a:buNone/>
            </a:pPr>
            <a:r>
              <a:rPr lang="en-GB" sz="2000" b="1" u="sng" dirty="0">
                <a:latin typeface="+mn-lt"/>
              </a:rPr>
              <a:t>October</a:t>
            </a:r>
          </a:p>
          <a:p>
            <a:pPr marL="0" indent="0">
              <a:buNone/>
            </a:pPr>
            <a:r>
              <a:rPr lang="en-GB" sz="2000" dirty="0">
                <a:latin typeface="+mn-lt"/>
              </a:rPr>
              <a:t>Federations in Wales invited to cast votes for their preferred candidate</a:t>
            </a:r>
          </a:p>
          <a:p>
            <a:pPr marL="0" indent="0">
              <a:buNone/>
            </a:pPr>
            <a:endParaRPr lang="en-GB" sz="2000" dirty="0">
              <a:latin typeface="+mn-lt"/>
            </a:endParaRPr>
          </a:p>
          <a:p>
            <a:pPr marL="0" indent="0">
              <a:buNone/>
            </a:pPr>
            <a:endParaRPr lang="en-GB" sz="2000" dirty="0">
              <a:latin typeface="+mn-lt"/>
            </a:endParaRPr>
          </a:p>
          <a:p>
            <a:pPr marL="0" indent="0">
              <a:buNone/>
            </a:pPr>
            <a:endParaRPr lang="en-GB" sz="2000" b="1" u="sng" dirty="0">
              <a:latin typeface="+mn-lt"/>
            </a:endParaRPr>
          </a:p>
          <a:p>
            <a:pPr marL="0" indent="0">
              <a:buNone/>
            </a:pPr>
            <a:endParaRPr lang="en-GB" sz="2000" b="1" u="sng" dirty="0">
              <a:latin typeface="+mn-lt"/>
            </a:endParaRPr>
          </a:p>
          <a:p>
            <a:pPr marL="0" indent="0">
              <a:buNone/>
            </a:pPr>
            <a:endParaRPr lang="en-GB" sz="2000" dirty="0">
              <a:latin typeface="+mn-lt"/>
            </a:endParaRPr>
          </a:p>
        </p:txBody>
      </p:sp>
    </p:spTree>
    <p:extLst>
      <p:ext uri="{BB962C8B-B14F-4D97-AF65-F5344CB8AC3E}">
        <p14:creationId xmlns:p14="http://schemas.microsoft.com/office/powerpoint/2010/main" val="4075014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9E87B-62A4-452A-97AB-9767D58DF639}"/>
              </a:ext>
            </a:extLst>
          </p:cNvPr>
          <p:cNvPicPr>
            <a:picLocks noChangeAspect="1"/>
          </p:cNvPicPr>
          <p:nvPr/>
        </p:nvPicPr>
        <p:blipFill>
          <a:blip r:embed="rId3">
            <a:alphaModFix amt="14000"/>
          </a:blip>
          <a:stretch>
            <a:fillRect/>
          </a:stretch>
        </p:blipFill>
        <p:spPr>
          <a:xfrm>
            <a:off x="-53753" y="-1175203"/>
            <a:ext cx="12299505" cy="8979499"/>
          </a:xfrm>
          <a:prstGeom prst="rect">
            <a:avLst/>
          </a:prstGeom>
        </p:spPr>
      </p:pic>
      <p:sp>
        <p:nvSpPr>
          <p:cNvPr id="2" name="Title 1"/>
          <p:cNvSpPr>
            <a:spLocks noGrp="1"/>
          </p:cNvSpPr>
          <p:nvPr>
            <p:ph type="title"/>
          </p:nvPr>
        </p:nvSpPr>
        <p:spPr>
          <a:xfrm>
            <a:off x="348866" y="359898"/>
            <a:ext cx="9633743" cy="671865"/>
          </a:xfrm>
        </p:spPr>
        <p:txBody>
          <a:bodyPr/>
          <a:lstStyle/>
          <a:p>
            <a:r>
              <a:rPr lang="en-GB" sz="4800" dirty="0">
                <a:solidFill>
                  <a:srgbClr val="5E7803"/>
                </a:solidFill>
              </a:rPr>
              <a:t>Public Affairs resolutions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8496" y="49499"/>
            <a:ext cx="1344176" cy="1045471"/>
          </a:xfrm>
          <a:prstGeom prst="rect">
            <a:avLst/>
          </a:prstGeom>
        </p:spPr>
      </p:pic>
      <p:sp>
        <p:nvSpPr>
          <p:cNvPr id="7" name="Content Placeholder 6">
            <a:extLst>
              <a:ext uri="{FF2B5EF4-FFF2-40B4-BE49-F238E27FC236}">
                <a16:creationId xmlns:a16="http://schemas.microsoft.com/office/drawing/2014/main" id="{BA2A4D8F-6A5E-4729-804F-40ACA428CD58}"/>
              </a:ext>
            </a:extLst>
          </p:cNvPr>
          <p:cNvSpPr>
            <a:spLocks noGrp="1"/>
          </p:cNvSpPr>
          <p:nvPr>
            <p:ph idx="1"/>
          </p:nvPr>
        </p:nvSpPr>
        <p:spPr>
          <a:xfrm>
            <a:off x="348866" y="1435490"/>
            <a:ext cx="5581320" cy="5150039"/>
          </a:xfrm>
        </p:spPr>
        <p:txBody>
          <a:bodyPr/>
          <a:lstStyle/>
          <a:p>
            <a:pPr marL="0" indent="0">
              <a:buNone/>
            </a:pPr>
            <a:r>
              <a:rPr lang="en-GB" sz="1600" b="1" u="sng" dirty="0">
                <a:latin typeface="+mn-lt"/>
              </a:rPr>
              <a:t>Early July</a:t>
            </a:r>
          </a:p>
          <a:p>
            <a:pPr marL="0" indent="0">
              <a:buNone/>
            </a:pPr>
            <a:r>
              <a:rPr lang="en-GB" sz="1600" dirty="0">
                <a:latin typeface="+mn-lt"/>
              </a:rPr>
              <a:t>Resolution submission form and guidance notes shared – submissions due in September</a:t>
            </a:r>
          </a:p>
          <a:p>
            <a:pPr marL="0" indent="0">
              <a:buNone/>
            </a:pPr>
            <a:endParaRPr lang="en-GB" sz="1600" dirty="0">
              <a:latin typeface="+mn-lt"/>
            </a:endParaRPr>
          </a:p>
          <a:p>
            <a:pPr marL="0" indent="0">
              <a:buNone/>
            </a:pPr>
            <a:r>
              <a:rPr lang="en-GB" sz="1600" dirty="0">
                <a:latin typeface="+mn-lt"/>
              </a:rPr>
              <a:t>Invitations to federations and wider membership for places at the Resolution Shortlist Selection Meeting (RSSM)</a:t>
            </a:r>
          </a:p>
          <a:p>
            <a:pPr marL="0" indent="0">
              <a:buNone/>
            </a:pPr>
            <a:endParaRPr lang="en-GB" sz="1600" dirty="0">
              <a:latin typeface="+mn-lt"/>
            </a:endParaRPr>
          </a:p>
          <a:p>
            <a:pPr marL="0" indent="0">
              <a:buNone/>
            </a:pPr>
            <a:r>
              <a:rPr lang="en-GB" sz="1600" b="1" u="sng" dirty="0">
                <a:latin typeface="+mn-lt"/>
              </a:rPr>
              <a:t>September</a:t>
            </a:r>
          </a:p>
          <a:p>
            <a:pPr marL="0" indent="0">
              <a:buNone/>
            </a:pPr>
            <a:r>
              <a:rPr lang="en-GB" sz="1600" dirty="0">
                <a:latin typeface="+mn-lt"/>
              </a:rPr>
              <a:t>Longlist of resolutions shared with federations and RSSM attendees</a:t>
            </a:r>
          </a:p>
          <a:p>
            <a:pPr marL="0" indent="0">
              <a:buNone/>
            </a:pPr>
            <a:endParaRPr lang="en-GB" sz="1600" dirty="0">
              <a:latin typeface="+mn-lt"/>
            </a:endParaRPr>
          </a:p>
          <a:p>
            <a:pPr marL="0" indent="0">
              <a:buNone/>
            </a:pPr>
            <a:r>
              <a:rPr lang="en-GB" sz="1600" b="1" u="sng" dirty="0">
                <a:latin typeface="+mn-lt"/>
              </a:rPr>
              <a:t>Early October</a:t>
            </a:r>
          </a:p>
          <a:p>
            <a:pPr marL="0" indent="0">
              <a:buNone/>
            </a:pPr>
            <a:r>
              <a:rPr lang="en-GB" sz="1600" dirty="0">
                <a:latin typeface="+mn-lt"/>
              </a:rPr>
              <a:t>RSSM held online</a:t>
            </a:r>
          </a:p>
          <a:p>
            <a:pPr marL="0" indent="0">
              <a:buNone/>
            </a:pPr>
            <a:endParaRPr lang="en-GB" sz="1600" b="1" u="sng" dirty="0">
              <a:latin typeface="+mn-lt"/>
            </a:endParaRPr>
          </a:p>
          <a:p>
            <a:pPr marL="0" indent="0">
              <a:buNone/>
            </a:pPr>
            <a:r>
              <a:rPr lang="en-GB" sz="1600" b="1" u="sng" dirty="0">
                <a:latin typeface="+mn-lt"/>
              </a:rPr>
              <a:t>November </a:t>
            </a:r>
          </a:p>
          <a:p>
            <a:pPr marL="0" indent="0">
              <a:buNone/>
            </a:pPr>
            <a:r>
              <a:rPr lang="en-GB" sz="1600" dirty="0">
                <a:latin typeface="+mn-lt"/>
              </a:rPr>
              <a:t>Shortlist resources shared – member selections due in February</a:t>
            </a:r>
          </a:p>
          <a:p>
            <a:pPr marL="0" indent="0">
              <a:buNone/>
            </a:pPr>
            <a:endParaRPr lang="en-GB" sz="2000" dirty="0">
              <a:latin typeface="+mn-lt"/>
            </a:endParaRPr>
          </a:p>
        </p:txBody>
      </p:sp>
      <p:sp>
        <p:nvSpPr>
          <p:cNvPr id="9" name="Content Placeholder 8">
            <a:extLst>
              <a:ext uri="{FF2B5EF4-FFF2-40B4-BE49-F238E27FC236}">
                <a16:creationId xmlns:a16="http://schemas.microsoft.com/office/drawing/2014/main" id="{E5E5F18B-8986-4855-8679-C665515AC73F}"/>
              </a:ext>
            </a:extLst>
          </p:cNvPr>
          <p:cNvSpPr>
            <a:spLocks noGrp="1"/>
          </p:cNvSpPr>
          <p:nvPr>
            <p:ph idx="10"/>
          </p:nvPr>
        </p:nvSpPr>
        <p:spPr>
          <a:xfrm>
            <a:off x="6308280" y="1435490"/>
            <a:ext cx="5581320" cy="5223930"/>
          </a:xfrm>
        </p:spPr>
        <p:txBody>
          <a:bodyPr/>
          <a:lstStyle/>
          <a:p>
            <a:pPr marL="0" indent="0">
              <a:buNone/>
            </a:pPr>
            <a:r>
              <a:rPr lang="en-GB" sz="1600" b="1" u="sng" dirty="0">
                <a:latin typeface="+mn-lt"/>
              </a:rPr>
              <a:t>February</a:t>
            </a:r>
          </a:p>
          <a:p>
            <a:pPr marL="0" indent="0">
              <a:buNone/>
            </a:pPr>
            <a:r>
              <a:rPr lang="en-GB" sz="1600" dirty="0">
                <a:latin typeface="+mn-lt"/>
              </a:rPr>
              <a:t>NFWI board meet to discuss shortlist selection results, and agree resolutions to be put to the NFWI Annual Meeting for debate and voting</a:t>
            </a:r>
          </a:p>
          <a:p>
            <a:pPr marL="0" indent="0">
              <a:buNone/>
            </a:pPr>
            <a:endParaRPr lang="en-GB" sz="1600" dirty="0">
              <a:latin typeface="+mn-lt"/>
            </a:endParaRPr>
          </a:p>
          <a:p>
            <a:pPr marL="0" indent="0">
              <a:buNone/>
            </a:pPr>
            <a:r>
              <a:rPr lang="en-GB" sz="1600" b="1" u="sng" dirty="0">
                <a:latin typeface="+mn-lt"/>
              </a:rPr>
              <a:t>March </a:t>
            </a:r>
          </a:p>
          <a:p>
            <a:pPr marL="0" indent="0">
              <a:buNone/>
            </a:pPr>
            <a:r>
              <a:rPr lang="en-GB" sz="1600" dirty="0">
                <a:latin typeface="+mn-lt"/>
              </a:rPr>
              <a:t>Final resolution resources shared ahead of NFWI Annual Meeting</a:t>
            </a:r>
          </a:p>
          <a:p>
            <a:pPr marL="0" indent="0">
              <a:buNone/>
            </a:pPr>
            <a:endParaRPr lang="en-GB" sz="1600" dirty="0">
              <a:latin typeface="+mn-lt"/>
            </a:endParaRPr>
          </a:p>
          <a:p>
            <a:pPr marL="0" indent="0">
              <a:buNone/>
            </a:pPr>
            <a:r>
              <a:rPr lang="en-GB" sz="1600" b="1" u="sng" dirty="0">
                <a:latin typeface="+mn-lt"/>
              </a:rPr>
              <a:t>May</a:t>
            </a:r>
          </a:p>
          <a:p>
            <a:pPr marL="0" indent="0">
              <a:buNone/>
            </a:pPr>
            <a:r>
              <a:rPr lang="en-GB" sz="1600" dirty="0">
                <a:latin typeface="+mn-lt"/>
              </a:rPr>
              <a:t>Deadline for urgency resolutions and amendments</a:t>
            </a:r>
          </a:p>
          <a:p>
            <a:pPr marL="0" indent="0">
              <a:buNone/>
            </a:pPr>
            <a:endParaRPr lang="en-GB" sz="1600" dirty="0">
              <a:latin typeface="+mn-lt"/>
            </a:endParaRPr>
          </a:p>
          <a:p>
            <a:pPr marL="0" indent="0">
              <a:buNone/>
            </a:pPr>
            <a:r>
              <a:rPr lang="en-GB" sz="1600" b="1" u="sng" dirty="0">
                <a:latin typeface="+mn-lt"/>
              </a:rPr>
              <a:t>June</a:t>
            </a:r>
          </a:p>
          <a:p>
            <a:pPr marL="0" indent="0">
              <a:buNone/>
            </a:pPr>
            <a:r>
              <a:rPr lang="en-GB" sz="1600" dirty="0">
                <a:latin typeface="+mn-lt"/>
              </a:rPr>
              <a:t>Federation Representatives and WI link delegates cast votes FOR or AGAINST resolutions at the NFWI Annual Meeting</a:t>
            </a:r>
          </a:p>
          <a:p>
            <a:pPr marL="0" indent="0">
              <a:buNone/>
            </a:pPr>
            <a:endParaRPr lang="en-GB" sz="1600" dirty="0">
              <a:latin typeface="+mn-lt"/>
            </a:endParaRPr>
          </a:p>
          <a:p>
            <a:pPr marL="0" indent="0">
              <a:buNone/>
            </a:pPr>
            <a:r>
              <a:rPr lang="en-GB" sz="1600" b="1" u="sng" dirty="0">
                <a:latin typeface="+mn-lt"/>
              </a:rPr>
              <a:t>July </a:t>
            </a:r>
          </a:p>
          <a:p>
            <a:pPr marL="0" indent="0">
              <a:buNone/>
            </a:pPr>
            <a:r>
              <a:rPr lang="en-GB" sz="1600" dirty="0">
                <a:latin typeface="+mn-lt"/>
              </a:rPr>
              <a:t>Any new campaigns formally announced and launched to the wider membership</a:t>
            </a:r>
          </a:p>
          <a:p>
            <a:pPr marL="0" indent="0">
              <a:buNone/>
            </a:pPr>
            <a:endParaRPr lang="en-GB" sz="2000" dirty="0">
              <a:latin typeface="+mn-lt"/>
            </a:endParaRPr>
          </a:p>
          <a:p>
            <a:pPr marL="0" indent="0">
              <a:buNone/>
            </a:pPr>
            <a:endParaRPr lang="en-GB" sz="2000" dirty="0">
              <a:latin typeface="+mn-lt"/>
            </a:endParaRPr>
          </a:p>
          <a:p>
            <a:pPr marL="0" indent="0">
              <a:buNone/>
            </a:pPr>
            <a:endParaRPr lang="en-GB" sz="2000" b="1" u="sng" dirty="0">
              <a:latin typeface="+mn-lt"/>
            </a:endParaRPr>
          </a:p>
          <a:p>
            <a:pPr marL="0" indent="0">
              <a:buNone/>
            </a:pPr>
            <a:endParaRPr lang="en-GB" sz="2000" b="1" u="sng" dirty="0">
              <a:latin typeface="+mn-lt"/>
            </a:endParaRPr>
          </a:p>
          <a:p>
            <a:pPr marL="0" indent="0">
              <a:buNone/>
            </a:pPr>
            <a:endParaRPr lang="en-GB" sz="2000" dirty="0">
              <a:latin typeface="+mn-lt"/>
            </a:endParaRPr>
          </a:p>
        </p:txBody>
      </p:sp>
    </p:spTree>
    <p:extLst>
      <p:ext uri="{BB962C8B-B14F-4D97-AF65-F5344CB8AC3E}">
        <p14:creationId xmlns:p14="http://schemas.microsoft.com/office/powerpoint/2010/main" val="4157107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282" y="359898"/>
            <a:ext cx="9633743" cy="671865"/>
          </a:xfrm>
        </p:spPr>
        <p:txBody>
          <a:bodyPr>
            <a:noAutofit/>
          </a:bodyPr>
          <a:lstStyle/>
          <a:p>
            <a:r>
              <a:rPr lang="en-US" sz="4800" dirty="0">
                <a:solidFill>
                  <a:srgbClr val="5E7803"/>
                </a:solidFill>
              </a:rPr>
              <a:t>Shaping our organisation</a:t>
            </a:r>
            <a:endParaRPr lang="en-GB" sz="4800" dirty="0">
              <a:solidFill>
                <a:srgbClr val="5E7803"/>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496" y="49499"/>
            <a:ext cx="1344176" cy="1045471"/>
          </a:xfrm>
          <a:prstGeom prst="rect">
            <a:avLst/>
          </a:prstGeom>
        </p:spPr>
      </p:pic>
      <p:sp>
        <p:nvSpPr>
          <p:cNvPr id="4" name="Content Placeholder 3">
            <a:extLst>
              <a:ext uri="{FF2B5EF4-FFF2-40B4-BE49-F238E27FC236}">
                <a16:creationId xmlns:a16="http://schemas.microsoft.com/office/drawing/2014/main" id="{C7E07868-E9AA-46F7-9AB9-137A2E6C0F5E}"/>
              </a:ext>
            </a:extLst>
          </p:cNvPr>
          <p:cNvSpPr>
            <a:spLocks noGrp="1"/>
          </p:cNvSpPr>
          <p:nvPr>
            <p:ph idx="1"/>
          </p:nvPr>
        </p:nvSpPr>
        <p:spPr>
          <a:xfrm>
            <a:off x="404282" y="1699050"/>
            <a:ext cx="10730035" cy="4799052"/>
          </a:xfrm>
        </p:spPr>
        <p:txBody>
          <a:bodyPr/>
          <a:lstStyle/>
          <a:p>
            <a:r>
              <a:rPr lang="en-US" sz="4000" dirty="0">
                <a:latin typeface="Arial Narrow" panose="020B0606020202030204" pitchFamily="34" charset="0"/>
              </a:rPr>
              <a:t>Tell us your views…</a:t>
            </a:r>
          </a:p>
          <a:p>
            <a:r>
              <a:rPr lang="en-GB" sz="4000" dirty="0">
                <a:latin typeface="Arial Narrow" panose="020B0606020202030204" pitchFamily="34" charset="0"/>
              </a:rPr>
              <a:t>Work with us to improve our processes and shape our organisation</a:t>
            </a:r>
          </a:p>
          <a:p>
            <a:r>
              <a:rPr lang="en-GB" sz="4000" dirty="0">
                <a:latin typeface="Arial Narrow" panose="020B0606020202030204" pitchFamily="34" charset="0"/>
              </a:rPr>
              <a:t>Identify ways we can strengthen our partnership</a:t>
            </a:r>
            <a:endParaRPr lang="en-US" sz="4000" dirty="0">
              <a:latin typeface="Arial Narrow" panose="020B0606020202030204" pitchFamily="34" charset="0"/>
            </a:endParaRPr>
          </a:p>
        </p:txBody>
      </p:sp>
    </p:spTree>
    <p:extLst>
      <p:ext uri="{BB962C8B-B14F-4D97-AF65-F5344CB8AC3E}">
        <p14:creationId xmlns:p14="http://schemas.microsoft.com/office/powerpoint/2010/main" val="1124922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282" y="359898"/>
            <a:ext cx="9633743" cy="671865"/>
          </a:xfrm>
        </p:spPr>
        <p:txBody>
          <a:bodyPr>
            <a:noAutofit/>
          </a:bodyPr>
          <a:lstStyle/>
          <a:p>
            <a:r>
              <a:rPr lang="en-US" sz="4800" dirty="0">
                <a:solidFill>
                  <a:srgbClr val="5E7803"/>
                </a:solidFill>
              </a:rPr>
              <a:t>The federated charity structure</a:t>
            </a:r>
            <a:endParaRPr lang="en-GB" sz="4800" dirty="0">
              <a:solidFill>
                <a:srgbClr val="5E7803"/>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496" y="49499"/>
            <a:ext cx="1344176" cy="1045471"/>
          </a:xfrm>
          <a:prstGeom prst="rect">
            <a:avLst/>
          </a:prstGeom>
        </p:spPr>
      </p:pic>
      <p:graphicFrame>
        <p:nvGraphicFramePr>
          <p:cNvPr id="5" name="Content Placeholder 4">
            <a:extLst>
              <a:ext uri="{FF2B5EF4-FFF2-40B4-BE49-F238E27FC236}">
                <a16:creationId xmlns:a16="http://schemas.microsoft.com/office/drawing/2014/main" id="{33AE4842-A821-48A6-B0CF-A60984E41EB4}"/>
              </a:ext>
            </a:extLst>
          </p:cNvPr>
          <p:cNvGraphicFramePr>
            <a:graphicFrameLocks noGrp="1"/>
          </p:cNvGraphicFramePr>
          <p:nvPr>
            <p:ph idx="1"/>
            <p:extLst>
              <p:ext uri="{D42A27DB-BD31-4B8C-83A1-F6EECF244321}">
                <p14:modId xmlns:p14="http://schemas.microsoft.com/office/powerpoint/2010/main" val="3140894046"/>
              </p:ext>
            </p:extLst>
          </p:nvPr>
        </p:nvGraphicFramePr>
        <p:xfrm>
          <a:off x="404282" y="1699090"/>
          <a:ext cx="10731500" cy="47990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48661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60" y="375075"/>
            <a:ext cx="9633743" cy="671865"/>
          </a:xfrm>
        </p:spPr>
        <p:txBody>
          <a:bodyPr>
            <a:noAutofit/>
          </a:bodyPr>
          <a:lstStyle/>
          <a:p>
            <a:r>
              <a:rPr lang="en-US" sz="4800" dirty="0">
                <a:solidFill>
                  <a:srgbClr val="5E7803"/>
                </a:solidFill>
              </a:rPr>
              <a:t>NFWI strategic vision (to 2025)</a:t>
            </a:r>
            <a:endParaRPr lang="en-GB" sz="4800" dirty="0">
              <a:solidFill>
                <a:srgbClr val="5E7803"/>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496" y="49499"/>
            <a:ext cx="1344176" cy="1045471"/>
          </a:xfrm>
          <a:prstGeom prst="rect">
            <a:avLst/>
          </a:prstGeom>
        </p:spPr>
      </p:pic>
      <p:sp>
        <p:nvSpPr>
          <p:cNvPr id="4" name="Content Placeholder 3">
            <a:extLst>
              <a:ext uri="{FF2B5EF4-FFF2-40B4-BE49-F238E27FC236}">
                <a16:creationId xmlns:a16="http://schemas.microsoft.com/office/drawing/2014/main" id="{C7E07868-E9AA-46F7-9AB9-137A2E6C0F5E}"/>
              </a:ext>
            </a:extLst>
          </p:cNvPr>
          <p:cNvSpPr>
            <a:spLocks noGrp="1"/>
          </p:cNvSpPr>
          <p:nvPr>
            <p:ph idx="1"/>
          </p:nvPr>
        </p:nvSpPr>
        <p:spPr>
          <a:xfrm>
            <a:off x="424160" y="1509379"/>
            <a:ext cx="10730035" cy="4799052"/>
          </a:xfrm>
        </p:spPr>
        <p:txBody>
          <a:bodyPr>
            <a:normAutofit lnSpcReduction="10000"/>
          </a:bodyPr>
          <a:lstStyle/>
          <a:p>
            <a:r>
              <a:rPr lang="en-US" b="1" dirty="0">
                <a:solidFill>
                  <a:schemeClr val="accent6">
                    <a:lumMod val="75000"/>
                  </a:schemeClr>
                </a:solidFill>
                <a:latin typeface="Arial Narrow" panose="020B0606020202030204" pitchFamily="34" charset="0"/>
              </a:rPr>
              <a:t>Bold and Inspiring</a:t>
            </a:r>
          </a:p>
          <a:p>
            <a:pPr marL="0" indent="0">
              <a:buNone/>
            </a:pPr>
            <a:r>
              <a:rPr lang="en-GB" sz="2000" i="1" dirty="0">
                <a:solidFill>
                  <a:srgbClr val="004236"/>
                </a:solidFill>
                <a:effectLst/>
                <a:latin typeface="Arial Narrow" panose="020B0606020202030204" pitchFamily="34" charset="0"/>
                <a:ea typeface="Calibri" panose="020F0502020204030204" pitchFamily="34" charset="0"/>
                <a:cs typeface="Calibri" panose="020F0502020204030204" pitchFamily="34" charset="0"/>
              </a:rPr>
              <a:t>We will be a bold voice representing all women and the communities in which they live.</a:t>
            </a:r>
            <a:endParaRPr lang="en-US" sz="2000" b="1" dirty="0">
              <a:solidFill>
                <a:srgbClr val="004236"/>
              </a:solidFill>
              <a:latin typeface="Arial Narrow" panose="020B0606020202030204" pitchFamily="34" charset="0"/>
            </a:endParaRPr>
          </a:p>
          <a:p>
            <a:r>
              <a:rPr lang="en-US" b="1" dirty="0">
                <a:solidFill>
                  <a:schemeClr val="accent6">
                    <a:lumMod val="75000"/>
                  </a:schemeClr>
                </a:solidFill>
                <a:latin typeface="Arial Narrow" panose="020B0606020202030204" pitchFamily="34" charset="0"/>
              </a:rPr>
              <a:t>Growing and Relevant</a:t>
            </a:r>
          </a:p>
          <a:p>
            <a:pPr marL="0" indent="0">
              <a:buNone/>
            </a:pPr>
            <a:r>
              <a:rPr lang="en-GB" sz="2000" dirty="0">
                <a:solidFill>
                  <a:srgbClr val="004236"/>
                </a:solidFill>
                <a:effectLst/>
                <a:latin typeface="Arial Narrow" panose="020B0606020202030204" pitchFamily="34" charset="0"/>
                <a:ea typeface="Calibri" panose="020F0502020204030204" pitchFamily="34" charset="0"/>
                <a:cs typeface="Calibri" panose="020F0502020204030204" pitchFamily="34" charset="0"/>
              </a:rPr>
              <a:t>We will work together to continually promote the achievements of our organisation, reach more women and grow our membership.</a:t>
            </a:r>
            <a:endParaRPr lang="en-US" sz="2000" b="1" dirty="0">
              <a:solidFill>
                <a:srgbClr val="004236"/>
              </a:solidFill>
              <a:latin typeface="Arial Narrow" panose="020B0606020202030204" pitchFamily="34" charset="0"/>
            </a:endParaRPr>
          </a:p>
          <a:p>
            <a:r>
              <a:rPr lang="en-US" b="1" dirty="0">
                <a:solidFill>
                  <a:schemeClr val="accent6">
                    <a:lumMod val="75000"/>
                  </a:schemeClr>
                </a:solidFill>
                <a:latin typeface="Arial Narrow" panose="020B0606020202030204" pitchFamily="34" charset="0"/>
              </a:rPr>
              <a:t>Inclusive</a:t>
            </a:r>
          </a:p>
          <a:p>
            <a:pPr marL="0" indent="0">
              <a:buNone/>
            </a:pPr>
            <a:r>
              <a:rPr lang="en-GB" sz="2000" i="1" dirty="0">
                <a:solidFill>
                  <a:srgbClr val="004236"/>
                </a:solidFill>
                <a:effectLst/>
                <a:latin typeface="Arial Narrow" panose="020B0606020202030204" pitchFamily="34" charset="0"/>
                <a:ea typeface="Calibri" panose="020F0502020204030204" pitchFamily="34" charset="0"/>
                <a:cs typeface="Calibri" panose="020F0502020204030204" pitchFamily="34" charset="0"/>
              </a:rPr>
              <a:t>Our membership will reflect our local communities and we will represent women from all backgrounds through the work we do.</a:t>
            </a:r>
            <a:endParaRPr lang="en-US" sz="2000" b="1" dirty="0">
              <a:solidFill>
                <a:srgbClr val="004236"/>
              </a:solidFill>
              <a:latin typeface="Arial Narrow" panose="020B0606020202030204" pitchFamily="34" charset="0"/>
            </a:endParaRPr>
          </a:p>
          <a:p>
            <a:r>
              <a:rPr lang="en-US" b="1" dirty="0">
                <a:solidFill>
                  <a:schemeClr val="accent6">
                    <a:lumMod val="75000"/>
                  </a:schemeClr>
                </a:solidFill>
                <a:latin typeface="Arial Narrow" panose="020B0606020202030204" pitchFamily="34" charset="0"/>
              </a:rPr>
              <a:t>Flexible</a:t>
            </a:r>
          </a:p>
          <a:p>
            <a:pPr marL="0" indent="0">
              <a:buNone/>
            </a:pPr>
            <a:r>
              <a:rPr lang="en-GB" sz="2000" i="1" dirty="0">
                <a:solidFill>
                  <a:srgbClr val="004236"/>
                </a:solidFill>
                <a:effectLst/>
                <a:latin typeface="Arial Narrow" panose="020B0606020202030204" pitchFamily="34" charset="0"/>
                <a:ea typeface="Calibri" panose="020F0502020204030204" pitchFamily="34" charset="0"/>
                <a:cs typeface="Calibri" panose="020F0502020204030204" pitchFamily="34" charset="0"/>
              </a:rPr>
              <a:t>We will remove any practical barriers to women supporting us by offering flexible ways they can engage with what we do.</a:t>
            </a:r>
            <a:endParaRPr lang="en-US" sz="2000" dirty="0">
              <a:solidFill>
                <a:srgbClr val="004236"/>
              </a:solidFill>
              <a:latin typeface="Arial Narrow" panose="020B0606020202030204" pitchFamily="34" charset="0"/>
            </a:endParaRPr>
          </a:p>
          <a:p>
            <a:pPr marL="0" indent="0">
              <a:buNone/>
            </a:pPr>
            <a:endParaRPr lang="en-GB" b="1" dirty="0">
              <a:solidFill>
                <a:schemeClr val="accent6">
                  <a:lumMod val="75000"/>
                </a:schemeClr>
              </a:solidFill>
            </a:endParaRPr>
          </a:p>
        </p:txBody>
      </p:sp>
    </p:spTree>
    <p:extLst>
      <p:ext uri="{BB962C8B-B14F-4D97-AF65-F5344CB8AC3E}">
        <p14:creationId xmlns:p14="http://schemas.microsoft.com/office/powerpoint/2010/main" val="2129872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282" y="359898"/>
            <a:ext cx="9633743" cy="671865"/>
          </a:xfrm>
        </p:spPr>
        <p:txBody>
          <a:bodyPr>
            <a:noAutofit/>
          </a:bodyPr>
          <a:lstStyle/>
          <a:p>
            <a:r>
              <a:rPr lang="en-US" sz="4800" dirty="0">
                <a:solidFill>
                  <a:srgbClr val="5E7803"/>
                </a:solidFill>
              </a:rPr>
              <a:t>Legal and regulatory frameworks</a:t>
            </a:r>
            <a:endParaRPr lang="en-GB" sz="4800" dirty="0">
              <a:solidFill>
                <a:srgbClr val="5E7803"/>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496" y="49499"/>
            <a:ext cx="1344176" cy="1045471"/>
          </a:xfrm>
          <a:prstGeom prst="rect">
            <a:avLst/>
          </a:prstGeom>
        </p:spPr>
      </p:pic>
      <p:sp>
        <p:nvSpPr>
          <p:cNvPr id="4" name="Content Placeholder 3">
            <a:extLst>
              <a:ext uri="{FF2B5EF4-FFF2-40B4-BE49-F238E27FC236}">
                <a16:creationId xmlns:a16="http://schemas.microsoft.com/office/drawing/2014/main" id="{C7E07868-E9AA-46F7-9AB9-137A2E6C0F5E}"/>
              </a:ext>
            </a:extLst>
          </p:cNvPr>
          <p:cNvSpPr>
            <a:spLocks noGrp="1"/>
          </p:cNvSpPr>
          <p:nvPr>
            <p:ph idx="1"/>
          </p:nvPr>
        </p:nvSpPr>
        <p:spPr>
          <a:xfrm>
            <a:off x="404282" y="1699050"/>
            <a:ext cx="10730035" cy="4799052"/>
          </a:xfrm>
        </p:spPr>
        <p:txBody>
          <a:bodyPr>
            <a:normAutofit/>
          </a:bodyPr>
          <a:lstStyle/>
          <a:p>
            <a:r>
              <a:rPr lang="en-US" sz="4000" dirty="0">
                <a:solidFill>
                  <a:srgbClr val="004236"/>
                </a:solidFill>
                <a:latin typeface="Arial Narrow" panose="020B0606020202030204" pitchFamily="34" charset="0"/>
              </a:rPr>
              <a:t>Charity Law/ Constitutions</a:t>
            </a:r>
          </a:p>
          <a:p>
            <a:r>
              <a:rPr lang="en-US" sz="4000" dirty="0">
                <a:solidFill>
                  <a:srgbClr val="004236"/>
                </a:solidFill>
                <a:latin typeface="Arial Narrow" panose="020B0606020202030204" pitchFamily="34" charset="0"/>
              </a:rPr>
              <a:t>Charity and company regulators</a:t>
            </a:r>
          </a:p>
          <a:p>
            <a:r>
              <a:rPr lang="en-US" sz="4000" dirty="0">
                <a:solidFill>
                  <a:srgbClr val="004236"/>
                </a:solidFill>
                <a:latin typeface="Arial Narrow" panose="020B0606020202030204" pitchFamily="34" charset="0"/>
              </a:rPr>
              <a:t>Charity policy (mandatory and recommended)</a:t>
            </a:r>
          </a:p>
          <a:p>
            <a:r>
              <a:rPr lang="en-US" sz="4000" dirty="0">
                <a:solidFill>
                  <a:srgbClr val="004236"/>
                </a:solidFill>
                <a:latin typeface="Arial Narrow" panose="020B0606020202030204" pitchFamily="34" charset="0"/>
              </a:rPr>
              <a:t>Information resources (My WI, WI Training)</a:t>
            </a:r>
          </a:p>
          <a:p>
            <a:r>
              <a:rPr lang="en-US" sz="4000" dirty="0">
                <a:solidFill>
                  <a:srgbClr val="004236"/>
                </a:solidFill>
                <a:latin typeface="Arial Narrow" panose="020B0606020202030204" pitchFamily="34" charset="0"/>
              </a:rPr>
              <a:t>IT systems and tools</a:t>
            </a:r>
          </a:p>
          <a:p>
            <a:r>
              <a:rPr lang="en-US" sz="4000" dirty="0">
                <a:solidFill>
                  <a:srgbClr val="004236"/>
                </a:solidFill>
                <a:latin typeface="Arial Narrow" panose="020B0606020202030204" pitchFamily="34" charset="0"/>
              </a:rPr>
              <a:t>National influence</a:t>
            </a:r>
            <a:endParaRPr lang="en-GB" sz="4000" dirty="0">
              <a:solidFill>
                <a:srgbClr val="004236"/>
              </a:solidFill>
              <a:latin typeface="Arial Narrow" panose="020B0606020202030204" pitchFamily="34" charset="0"/>
            </a:endParaRPr>
          </a:p>
        </p:txBody>
      </p:sp>
    </p:spTree>
    <p:extLst>
      <p:ext uri="{BB962C8B-B14F-4D97-AF65-F5344CB8AC3E}">
        <p14:creationId xmlns:p14="http://schemas.microsoft.com/office/powerpoint/2010/main" val="379133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282" y="174851"/>
            <a:ext cx="9633743" cy="1149481"/>
          </a:xfrm>
        </p:spPr>
        <p:txBody>
          <a:bodyPr>
            <a:noAutofit/>
          </a:bodyPr>
          <a:lstStyle/>
          <a:p>
            <a:r>
              <a:rPr lang="en-US" sz="3600" dirty="0">
                <a:solidFill>
                  <a:srgbClr val="5E7803"/>
                </a:solidFill>
              </a:rPr>
              <a:t>Your federation and the role of Federation Secretary</a:t>
            </a:r>
            <a:endParaRPr lang="en-GB" sz="3600" dirty="0">
              <a:solidFill>
                <a:srgbClr val="5E7803"/>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496" y="49499"/>
            <a:ext cx="1344176" cy="1045471"/>
          </a:xfrm>
          <a:prstGeom prst="rect">
            <a:avLst/>
          </a:prstGeom>
        </p:spPr>
      </p:pic>
      <p:sp>
        <p:nvSpPr>
          <p:cNvPr id="4" name="Content Placeholder 3">
            <a:extLst>
              <a:ext uri="{FF2B5EF4-FFF2-40B4-BE49-F238E27FC236}">
                <a16:creationId xmlns:a16="http://schemas.microsoft.com/office/drawing/2014/main" id="{C7E07868-E9AA-46F7-9AB9-137A2E6C0F5E}"/>
              </a:ext>
            </a:extLst>
          </p:cNvPr>
          <p:cNvSpPr>
            <a:spLocks noGrp="1"/>
          </p:cNvSpPr>
          <p:nvPr>
            <p:ph idx="1"/>
          </p:nvPr>
        </p:nvSpPr>
        <p:spPr>
          <a:xfrm>
            <a:off x="404282" y="2376280"/>
            <a:ext cx="5603863" cy="4121822"/>
          </a:xfrm>
        </p:spPr>
        <p:txBody>
          <a:bodyPr>
            <a:normAutofit/>
          </a:bodyPr>
          <a:lstStyle/>
          <a:p>
            <a:pPr marL="0" indent="0">
              <a:buNone/>
            </a:pPr>
            <a:r>
              <a:rPr lang="en-US" sz="5400" b="1" i="1" dirty="0">
                <a:solidFill>
                  <a:srgbClr val="004236"/>
                </a:solidFill>
                <a:latin typeface="Arial Narrow" panose="020B0606020202030204" pitchFamily="34" charset="0"/>
              </a:rPr>
              <a:t>Top 3 highlights?</a:t>
            </a:r>
          </a:p>
          <a:p>
            <a:pPr marL="0" indent="0">
              <a:buNone/>
            </a:pPr>
            <a:endParaRPr lang="en-US" sz="5400" b="1" i="1" dirty="0">
              <a:solidFill>
                <a:srgbClr val="004236"/>
              </a:solidFill>
              <a:latin typeface="Arial Narrow" panose="020B0606020202030204" pitchFamily="34" charset="0"/>
            </a:endParaRPr>
          </a:p>
          <a:p>
            <a:pPr marL="0" indent="0">
              <a:buNone/>
            </a:pPr>
            <a:r>
              <a:rPr lang="en-US" sz="5400" b="1" i="1" dirty="0">
                <a:solidFill>
                  <a:srgbClr val="004236"/>
                </a:solidFill>
                <a:latin typeface="Arial Narrow" panose="020B0606020202030204" pitchFamily="34" charset="0"/>
              </a:rPr>
              <a:t>Top 3 challenges?</a:t>
            </a:r>
            <a:endParaRPr lang="en-GB" sz="5400" b="1" i="1" dirty="0">
              <a:solidFill>
                <a:srgbClr val="004236"/>
              </a:solidFill>
              <a:latin typeface="Arial Narrow" panose="020B0606020202030204" pitchFamily="34" charset="0"/>
            </a:endParaRPr>
          </a:p>
        </p:txBody>
      </p:sp>
    </p:spTree>
    <p:extLst>
      <p:ext uri="{BB962C8B-B14F-4D97-AF65-F5344CB8AC3E}">
        <p14:creationId xmlns:p14="http://schemas.microsoft.com/office/powerpoint/2010/main" val="1506132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046" y="359898"/>
            <a:ext cx="9633743" cy="671865"/>
          </a:xfrm>
        </p:spPr>
        <p:txBody>
          <a:bodyPr/>
          <a:lstStyle/>
          <a:p>
            <a:r>
              <a:rPr lang="en-GB" sz="4800" dirty="0">
                <a:solidFill>
                  <a:srgbClr val="5E7803"/>
                </a:solidFill>
              </a:rPr>
              <a:t>A year in the life of the NFWI</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496" y="49499"/>
            <a:ext cx="1344176" cy="1045471"/>
          </a:xfrm>
          <a:prstGeom prst="rect">
            <a:avLst/>
          </a:prstGeom>
        </p:spPr>
      </p:pic>
      <p:pic>
        <p:nvPicPr>
          <p:cNvPr id="10" name="Content Placeholder 9">
            <a:extLst>
              <a:ext uri="{FF2B5EF4-FFF2-40B4-BE49-F238E27FC236}">
                <a16:creationId xmlns:a16="http://schemas.microsoft.com/office/drawing/2014/main" id="{FD0D6415-AA46-45B9-BD9C-8B07BF29330B}"/>
              </a:ext>
            </a:extLst>
          </p:cNvPr>
          <p:cNvPicPr>
            <a:picLocks noGrp="1" noChangeAspect="1"/>
          </p:cNvPicPr>
          <p:nvPr>
            <p:ph idx="1"/>
          </p:nvPr>
        </p:nvPicPr>
        <p:blipFill>
          <a:blip r:embed="rId4"/>
          <a:stretch>
            <a:fillRect/>
          </a:stretch>
        </p:blipFill>
        <p:spPr>
          <a:xfrm>
            <a:off x="6096000" y="1597770"/>
            <a:ext cx="5186343" cy="4799012"/>
          </a:xfrm>
          <a:prstGeom prst="rect">
            <a:avLst/>
          </a:prstGeom>
        </p:spPr>
      </p:pic>
      <p:sp>
        <p:nvSpPr>
          <p:cNvPr id="11" name="TextBox 10">
            <a:extLst>
              <a:ext uri="{FF2B5EF4-FFF2-40B4-BE49-F238E27FC236}">
                <a16:creationId xmlns:a16="http://schemas.microsoft.com/office/drawing/2014/main" id="{9C535B79-76EF-401A-A05A-D3E4361A1D82}"/>
              </a:ext>
            </a:extLst>
          </p:cNvPr>
          <p:cNvSpPr txBox="1"/>
          <p:nvPr/>
        </p:nvSpPr>
        <p:spPr>
          <a:xfrm>
            <a:off x="395046" y="2258338"/>
            <a:ext cx="5186343" cy="3477875"/>
          </a:xfrm>
          <a:prstGeom prst="rect">
            <a:avLst/>
          </a:prstGeom>
          <a:noFill/>
        </p:spPr>
        <p:txBody>
          <a:bodyPr wrap="square" rtlCol="0">
            <a:spAutoFit/>
          </a:bodyPr>
          <a:lstStyle/>
          <a:p>
            <a:r>
              <a:rPr lang="en-GB" sz="2000" dirty="0">
                <a:solidFill>
                  <a:srgbClr val="004236"/>
                </a:solidFill>
              </a:rPr>
              <a:t>The next few slides illustrate annual correspondence from the NFWI, across all departments and committees. </a:t>
            </a:r>
          </a:p>
          <a:p>
            <a:endParaRPr lang="en-GB" sz="2000" dirty="0">
              <a:solidFill>
                <a:srgbClr val="004236"/>
              </a:solidFill>
            </a:endParaRPr>
          </a:p>
          <a:p>
            <a:r>
              <a:rPr lang="en-GB" sz="2000" dirty="0">
                <a:solidFill>
                  <a:srgbClr val="004236"/>
                </a:solidFill>
              </a:rPr>
              <a:t>You may be responsible for some or all of these actions, but this will depend on the roles you’ve been assigned as part of your job description. It may be that you’ve been given authority to delegate some of these tasks.</a:t>
            </a:r>
          </a:p>
          <a:p>
            <a:endParaRPr lang="en-GB" sz="2000" dirty="0">
              <a:solidFill>
                <a:srgbClr val="004236"/>
              </a:solidFill>
            </a:endParaRPr>
          </a:p>
          <a:p>
            <a:r>
              <a:rPr lang="en-GB" sz="2000" dirty="0">
                <a:solidFill>
                  <a:srgbClr val="004236"/>
                </a:solidFill>
              </a:rPr>
              <a:t>However you should be aware of all of them.   </a:t>
            </a:r>
          </a:p>
        </p:txBody>
      </p:sp>
    </p:spTree>
    <p:extLst>
      <p:ext uri="{BB962C8B-B14F-4D97-AF65-F5344CB8AC3E}">
        <p14:creationId xmlns:p14="http://schemas.microsoft.com/office/powerpoint/2010/main" val="398852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282" y="359898"/>
            <a:ext cx="9633743" cy="671865"/>
          </a:xfrm>
        </p:spPr>
        <p:txBody>
          <a:bodyPr/>
          <a:lstStyle/>
          <a:p>
            <a:r>
              <a:rPr lang="en-GB" sz="4800" dirty="0">
                <a:solidFill>
                  <a:srgbClr val="5E7803"/>
                </a:solidFill>
              </a:rPr>
              <a:t>January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496" y="49499"/>
            <a:ext cx="1344176" cy="1045471"/>
          </a:xfrm>
          <a:prstGeom prst="rect">
            <a:avLst/>
          </a:prstGeom>
        </p:spPr>
      </p:pic>
      <p:sp>
        <p:nvSpPr>
          <p:cNvPr id="7" name="Content Placeholder 6">
            <a:extLst>
              <a:ext uri="{FF2B5EF4-FFF2-40B4-BE49-F238E27FC236}">
                <a16:creationId xmlns:a16="http://schemas.microsoft.com/office/drawing/2014/main" id="{BA2A4D8F-6A5E-4729-804F-40ACA428CD58}"/>
              </a:ext>
            </a:extLst>
          </p:cNvPr>
          <p:cNvSpPr>
            <a:spLocks noGrp="1"/>
          </p:cNvSpPr>
          <p:nvPr>
            <p:ph idx="1"/>
          </p:nvPr>
        </p:nvSpPr>
        <p:spPr>
          <a:xfrm>
            <a:off x="404282" y="1509379"/>
            <a:ext cx="5581320" cy="4799052"/>
          </a:xfrm>
        </p:spPr>
        <p:txBody>
          <a:bodyPr/>
          <a:lstStyle/>
          <a:p>
            <a:pPr marL="0" indent="0">
              <a:buNone/>
            </a:pPr>
            <a:r>
              <a:rPr lang="en-GB" sz="2000" b="1" u="sng" dirty="0">
                <a:latin typeface="+mn-lt"/>
              </a:rPr>
              <a:t>Shared </a:t>
            </a:r>
          </a:p>
          <a:p>
            <a:pPr marL="0" indent="0">
              <a:buNone/>
            </a:pPr>
            <a:endParaRPr lang="en-GB" sz="2000" dirty="0">
              <a:latin typeface="+mn-lt"/>
            </a:endParaRPr>
          </a:p>
          <a:p>
            <a:pPr marL="0" indent="0">
              <a:buNone/>
            </a:pPr>
            <a:r>
              <a:rPr lang="en-GB" sz="2000" dirty="0">
                <a:latin typeface="+mn-lt"/>
              </a:rPr>
              <a:t>Central Secretariat</a:t>
            </a:r>
          </a:p>
          <a:p>
            <a:r>
              <a:rPr lang="en-GB" sz="2000" dirty="0">
                <a:solidFill>
                  <a:srgbClr val="5E7803"/>
                </a:solidFill>
                <a:latin typeface="+mn-lt"/>
              </a:rPr>
              <a:t>*NFWI board elections - ballot papers and voting instructions</a:t>
            </a:r>
          </a:p>
          <a:p>
            <a:r>
              <a:rPr lang="en-GB" sz="2000" dirty="0">
                <a:latin typeface="+mn-lt"/>
              </a:rPr>
              <a:t>Reference notes for Federation Secretaries</a:t>
            </a:r>
          </a:p>
          <a:p>
            <a:endParaRPr lang="en-GB" sz="2000" dirty="0">
              <a:latin typeface="+mn-lt"/>
            </a:endParaRPr>
          </a:p>
          <a:p>
            <a:pPr marL="0" indent="0">
              <a:buNone/>
            </a:pPr>
            <a:r>
              <a:rPr lang="en-GB" sz="2000" dirty="0">
                <a:latin typeface="+mn-lt"/>
              </a:rPr>
              <a:t>Public Affairs</a:t>
            </a:r>
          </a:p>
          <a:p>
            <a:r>
              <a:rPr lang="en-GB" sz="2000" dirty="0">
                <a:latin typeface="+mn-lt"/>
              </a:rPr>
              <a:t>Reminder to federations of the deadline for members resolution selections and how members can cast these</a:t>
            </a:r>
          </a:p>
          <a:p>
            <a:endParaRPr lang="en-GB" sz="2000" dirty="0">
              <a:latin typeface="+mn-lt"/>
            </a:endParaRPr>
          </a:p>
          <a:p>
            <a:pPr marL="0" indent="0">
              <a:buNone/>
            </a:pPr>
            <a:endParaRPr lang="en-GB" sz="1800" dirty="0">
              <a:solidFill>
                <a:srgbClr val="5E7803"/>
              </a:solidFill>
              <a:latin typeface="+mn-lt"/>
            </a:endParaRPr>
          </a:p>
          <a:p>
            <a:pPr marL="0" indent="0">
              <a:buNone/>
            </a:pPr>
            <a:r>
              <a:rPr lang="en-GB" sz="1800" dirty="0">
                <a:solidFill>
                  <a:srgbClr val="5E7803"/>
                </a:solidFill>
                <a:latin typeface="+mn-lt"/>
              </a:rPr>
              <a:t>* biannually</a:t>
            </a:r>
          </a:p>
          <a:p>
            <a:endParaRPr lang="en-GB" dirty="0"/>
          </a:p>
        </p:txBody>
      </p:sp>
      <p:sp>
        <p:nvSpPr>
          <p:cNvPr id="9" name="Content Placeholder 8">
            <a:extLst>
              <a:ext uri="{FF2B5EF4-FFF2-40B4-BE49-F238E27FC236}">
                <a16:creationId xmlns:a16="http://schemas.microsoft.com/office/drawing/2014/main" id="{E5E5F18B-8986-4855-8679-C665515AC73F}"/>
              </a:ext>
            </a:extLst>
          </p:cNvPr>
          <p:cNvSpPr>
            <a:spLocks noGrp="1"/>
          </p:cNvSpPr>
          <p:nvPr>
            <p:ph idx="10"/>
          </p:nvPr>
        </p:nvSpPr>
        <p:spPr>
          <a:xfrm>
            <a:off x="6308280" y="1509379"/>
            <a:ext cx="5581320" cy="4799052"/>
          </a:xfrm>
        </p:spPr>
        <p:txBody>
          <a:bodyPr/>
          <a:lstStyle/>
          <a:p>
            <a:pPr marL="0" indent="0">
              <a:buNone/>
            </a:pPr>
            <a:r>
              <a:rPr lang="en-GB" sz="2000" b="1" u="sng" dirty="0">
                <a:latin typeface="+mn-lt"/>
              </a:rPr>
              <a:t>Deadlines</a:t>
            </a:r>
          </a:p>
          <a:p>
            <a:pPr marL="0" indent="0">
              <a:buNone/>
            </a:pPr>
            <a:endParaRPr lang="en-GB" sz="2000" dirty="0">
              <a:latin typeface="+mn-lt"/>
            </a:endParaRPr>
          </a:p>
          <a:p>
            <a:pPr marL="0" indent="0">
              <a:buNone/>
            </a:pPr>
            <a:r>
              <a:rPr lang="en-GB" sz="2000" dirty="0">
                <a:latin typeface="+mn-lt"/>
              </a:rPr>
              <a:t>Events</a:t>
            </a:r>
          </a:p>
          <a:p>
            <a:r>
              <a:rPr lang="en-GB" sz="2000" dirty="0">
                <a:latin typeface="+mn-lt"/>
              </a:rPr>
              <a:t>NFWI Annual Meeting - return of all ticket orders</a:t>
            </a:r>
          </a:p>
          <a:p>
            <a:r>
              <a:rPr lang="en-GB" sz="2000" dirty="0">
                <a:latin typeface="+mn-lt"/>
              </a:rPr>
              <a:t>NFWI Annual Meeting - return of all link delegate details</a:t>
            </a:r>
          </a:p>
          <a:p>
            <a:endParaRPr lang="en-GB" sz="2000" dirty="0">
              <a:latin typeface="+mn-lt"/>
            </a:endParaRPr>
          </a:p>
          <a:p>
            <a:pPr marL="0" indent="0">
              <a:buNone/>
            </a:pPr>
            <a:r>
              <a:rPr lang="en-GB" sz="2000" dirty="0">
                <a:latin typeface="+mn-lt"/>
              </a:rPr>
              <a:t>Training &amp; Development Committee</a:t>
            </a:r>
          </a:p>
          <a:p>
            <a:r>
              <a:rPr lang="en-GB" sz="2000" dirty="0">
                <a:latin typeface="+mn-lt"/>
              </a:rPr>
              <a:t>Return of IFET reappointment forms </a:t>
            </a:r>
          </a:p>
          <a:p>
            <a:pPr marL="0" indent="0">
              <a:buNone/>
            </a:pPr>
            <a:endParaRPr lang="en-GB" sz="2400" dirty="0">
              <a:latin typeface="+mn-lt"/>
            </a:endParaRPr>
          </a:p>
        </p:txBody>
      </p:sp>
    </p:spTree>
    <p:extLst>
      <p:ext uri="{BB962C8B-B14F-4D97-AF65-F5344CB8AC3E}">
        <p14:creationId xmlns:p14="http://schemas.microsoft.com/office/powerpoint/2010/main" val="958625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66" y="359898"/>
            <a:ext cx="9633743" cy="671865"/>
          </a:xfrm>
        </p:spPr>
        <p:txBody>
          <a:bodyPr/>
          <a:lstStyle/>
          <a:p>
            <a:r>
              <a:rPr lang="en-GB" sz="4800" dirty="0">
                <a:solidFill>
                  <a:srgbClr val="5E7803"/>
                </a:solidFill>
              </a:rPr>
              <a:t>February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496" y="49499"/>
            <a:ext cx="1344176" cy="1045471"/>
          </a:xfrm>
          <a:prstGeom prst="rect">
            <a:avLst/>
          </a:prstGeom>
        </p:spPr>
      </p:pic>
      <p:sp>
        <p:nvSpPr>
          <p:cNvPr id="7" name="Content Placeholder 6">
            <a:extLst>
              <a:ext uri="{FF2B5EF4-FFF2-40B4-BE49-F238E27FC236}">
                <a16:creationId xmlns:a16="http://schemas.microsoft.com/office/drawing/2014/main" id="{BA2A4D8F-6A5E-4729-804F-40ACA428CD58}"/>
              </a:ext>
            </a:extLst>
          </p:cNvPr>
          <p:cNvSpPr>
            <a:spLocks noGrp="1"/>
          </p:cNvSpPr>
          <p:nvPr>
            <p:ph idx="1"/>
          </p:nvPr>
        </p:nvSpPr>
        <p:spPr>
          <a:xfrm>
            <a:off x="348866" y="1509379"/>
            <a:ext cx="5581320" cy="4799052"/>
          </a:xfrm>
        </p:spPr>
        <p:txBody>
          <a:bodyPr/>
          <a:lstStyle/>
          <a:p>
            <a:pPr marL="0" indent="0">
              <a:buNone/>
            </a:pPr>
            <a:r>
              <a:rPr lang="en-GB" sz="2000" b="1" u="sng" dirty="0">
                <a:latin typeface="+mn-lt"/>
              </a:rPr>
              <a:t>Shared</a:t>
            </a:r>
          </a:p>
          <a:p>
            <a:pPr marL="0" indent="0">
              <a:buNone/>
            </a:pPr>
            <a:endParaRPr lang="en-GB" sz="2000" dirty="0">
              <a:latin typeface="+mn-lt"/>
            </a:endParaRPr>
          </a:p>
          <a:p>
            <a:pPr marL="0" indent="0">
              <a:buNone/>
            </a:pPr>
            <a:r>
              <a:rPr lang="en-GB" sz="2000" dirty="0">
                <a:latin typeface="+mn-lt"/>
              </a:rPr>
              <a:t>Central Secretariat</a:t>
            </a:r>
          </a:p>
          <a:p>
            <a:r>
              <a:rPr lang="en-GB" sz="2000" dirty="0">
                <a:latin typeface="+mn-lt"/>
              </a:rPr>
              <a:t>Royal garden party places - request for details of Chairmen who have never attended</a:t>
            </a:r>
          </a:p>
          <a:p>
            <a:endParaRPr lang="en-GB" sz="2000" dirty="0">
              <a:latin typeface="+mn-lt"/>
            </a:endParaRPr>
          </a:p>
          <a:p>
            <a:pPr marL="0" indent="0">
              <a:buNone/>
            </a:pPr>
            <a:r>
              <a:rPr lang="en-GB" sz="2000" dirty="0">
                <a:latin typeface="+mn-lt"/>
              </a:rPr>
              <a:t>Public Affairs</a:t>
            </a:r>
          </a:p>
          <a:p>
            <a:r>
              <a:rPr lang="en-GB" sz="2000" dirty="0">
                <a:latin typeface="+mn-lt"/>
              </a:rPr>
              <a:t>NFWI board's decision on the resolution/s that will go forward to the Annual Meeting and next steps </a:t>
            </a:r>
          </a:p>
          <a:p>
            <a:pPr marL="0" indent="0">
              <a:buNone/>
            </a:pPr>
            <a:endParaRPr lang="en-GB" sz="2000" dirty="0">
              <a:latin typeface="+mn-lt"/>
            </a:endParaRPr>
          </a:p>
          <a:p>
            <a:pPr marL="0" indent="0">
              <a:buNone/>
            </a:pPr>
            <a:r>
              <a:rPr lang="en-GB" sz="2000" dirty="0">
                <a:latin typeface="+mn-lt"/>
              </a:rPr>
              <a:t>WI Enterprises Ltd.</a:t>
            </a:r>
          </a:p>
          <a:p>
            <a:r>
              <a:rPr lang="en-GB" sz="2000" dirty="0">
                <a:latin typeface="+mn-lt"/>
              </a:rPr>
              <a:t>Diary order forms</a:t>
            </a:r>
          </a:p>
          <a:p>
            <a:endParaRPr lang="en-GB" sz="2000" dirty="0">
              <a:latin typeface="+mn-lt"/>
            </a:endParaRPr>
          </a:p>
        </p:txBody>
      </p:sp>
      <p:sp>
        <p:nvSpPr>
          <p:cNvPr id="9" name="Content Placeholder 8">
            <a:extLst>
              <a:ext uri="{FF2B5EF4-FFF2-40B4-BE49-F238E27FC236}">
                <a16:creationId xmlns:a16="http://schemas.microsoft.com/office/drawing/2014/main" id="{E5E5F18B-8986-4855-8679-C665515AC73F}"/>
              </a:ext>
            </a:extLst>
          </p:cNvPr>
          <p:cNvSpPr>
            <a:spLocks noGrp="1"/>
          </p:cNvSpPr>
          <p:nvPr>
            <p:ph idx="10"/>
          </p:nvPr>
        </p:nvSpPr>
        <p:spPr>
          <a:xfrm>
            <a:off x="6308280" y="1509379"/>
            <a:ext cx="5581320" cy="4799052"/>
          </a:xfrm>
        </p:spPr>
        <p:txBody>
          <a:bodyPr/>
          <a:lstStyle/>
          <a:p>
            <a:pPr marL="0" indent="0">
              <a:buNone/>
            </a:pPr>
            <a:r>
              <a:rPr lang="en-GB" sz="2000" b="1" u="sng" dirty="0">
                <a:latin typeface="+mn-lt"/>
              </a:rPr>
              <a:t>Deadlines</a:t>
            </a:r>
          </a:p>
          <a:p>
            <a:endParaRPr lang="en-GB" sz="2000" dirty="0">
              <a:latin typeface="+mn-lt"/>
            </a:endParaRPr>
          </a:p>
          <a:p>
            <a:pPr marL="0" indent="0">
              <a:buNone/>
            </a:pPr>
            <a:r>
              <a:rPr lang="en-GB" sz="2000" dirty="0">
                <a:latin typeface="+mn-lt"/>
              </a:rPr>
              <a:t>Public Affairs</a:t>
            </a:r>
          </a:p>
          <a:p>
            <a:r>
              <a:rPr lang="en-GB" sz="2000" dirty="0">
                <a:latin typeface="+mn-lt"/>
              </a:rPr>
              <a:t>Total number of members’ resolution selections</a:t>
            </a:r>
          </a:p>
          <a:p>
            <a:pPr marL="0" indent="0">
              <a:buNone/>
            </a:pPr>
            <a:endParaRPr lang="en-GB" sz="2000" dirty="0">
              <a:latin typeface="+mn-lt"/>
            </a:endParaRPr>
          </a:p>
        </p:txBody>
      </p:sp>
    </p:spTree>
    <p:extLst>
      <p:ext uri="{BB962C8B-B14F-4D97-AF65-F5344CB8AC3E}">
        <p14:creationId xmlns:p14="http://schemas.microsoft.com/office/powerpoint/2010/main" val="2263828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eWI PowerPoint slide master template">
  <a:themeElements>
    <a:clrScheme name="1_theWI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heWI PowerPoint template">
      <a:majorFont>
        <a:latin typeface="Georgia"/>
        <a:ea typeface=""/>
        <a:cs typeface=""/>
      </a:majorFont>
      <a:minorFont>
        <a:latin typeface="FS Sally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514350" rtl="0" eaLnBrk="1" fontAlgn="base" latinLnBrk="0" hangingPunct="1">
          <a:lnSpc>
            <a:spcPct val="100000"/>
          </a:lnSpc>
          <a:spcBef>
            <a:spcPct val="20000"/>
          </a:spcBef>
          <a:spcAft>
            <a:spcPct val="0"/>
          </a:spcAft>
          <a:buClrTx/>
          <a:buSzTx/>
          <a:buFontTx/>
          <a:buNone/>
          <a:tabLst/>
          <a:defRPr kumimoji="0" lang="en-GB" sz="1800" b="0" i="0" u="none" strike="noStrike" cap="none" normalizeH="0" baseline="0" smtClean="0">
            <a:ln>
              <a:noFill/>
            </a:ln>
            <a:solidFill>
              <a:srgbClr val="004236"/>
            </a:solidFill>
            <a:effectLst/>
            <a:latin typeface="Georgia"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514350" rtl="0" eaLnBrk="1" fontAlgn="base" latinLnBrk="0" hangingPunct="1">
          <a:lnSpc>
            <a:spcPct val="100000"/>
          </a:lnSpc>
          <a:spcBef>
            <a:spcPct val="20000"/>
          </a:spcBef>
          <a:spcAft>
            <a:spcPct val="0"/>
          </a:spcAft>
          <a:buClrTx/>
          <a:buSzTx/>
          <a:buFontTx/>
          <a:buNone/>
          <a:tabLst/>
          <a:defRPr kumimoji="0" lang="en-GB" sz="1800" b="0" i="0" u="none" strike="noStrike" cap="none" normalizeH="0" baseline="0" smtClean="0">
            <a:ln>
              <a:noFill/>
            </a:ln>
            <a:solidFill>
              <a:srgbClr val="004236"/>
            </a:solidFill>
            <a:effectLst/>
            <a:latin typeface="Georgia" pitchFamily="18" charset="0"/>
          </a:defRPr>
        </a:defPPr>
      </a:lstStyle>
    </a:lnDef>
  </a:objectDefaults>
  <a:extraClrSchemeLst>
    <a:extraClrScheme>
      <a:clrScheme name="1_theWI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heWI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heWI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heWI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heWI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heWI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heWI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heWI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heWI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heWI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heWI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heWI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1197</TotalTime>
  <Words>1271</Words>
  <Application>Microsoft Office PowerPoint</Application>
  <PresentationFormat>Widescreen</PresentationFormat>
  <Paragraphs>317</Paragraphs>
  <Slides>22</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vt:lpstr>
      <vt:lpstr>Arial Narrow</vt:lpstr>
      <vt:lpstr>Calibri</vt:lpstr>
      <vt:lpstr>Calibri Light</vt:lpstr>
      <vt:lpstr>FS Sally</vt:lpstr>
      <vt:lpstr>FS Sally Medium</vt:lpstr>
      <vt:lpstr>FS Sally SemiBold</vt:lpstr>
      <vt:lpstr>Georgia</vt:lpstr>
      <vt:lpstr>Office Theme</vt:lpstr>
      <vt:lpstr>1_theWI PowerPoint slide master template</vt:lpstr>
      <vt:lpstr>Federation Secretaries workshop</vt:lpstr>
      <vt:lpstr>Welcome and introductions</vt:lpstr>
      <vt:lpstr>The federated charity structure</vt:lpstr>
      <vt:lpstr>NFWI strategic vision (to 2025)</vt:lpstr>
      <vt:lpstr>Legal and regulatory frameworks</vt:lpstr>
      <vt:lpstr>Your federation and the role of Federation Secretary</vt:lpstr>
      <vt:lpstr>A year in the life of the NFWI</vt:lpstr>
      <vt:lpstr>January</vt:lpstr>
      <vt:lpstr>February</vt:lpstr>
      <vt:lpstr>March</vt:lpstr>
      <vt:lpstr>April</vt:lpstr>
      <vt:lpstr>May</vt:lpstr>
      <vt:lpstr>June </vt:lpstr>
      <vt:lpstr>July</vt:lpstr>
      <vt:lpstr>August</vt:lpstr>
      <vt:lpstr>September </vt:lpstr>
      <vt:lpstr>October</vt:lpstr>
      <vt:lpstr>November </vt:lpstr>
      <vt:lpstr>December </vt:lpstr>
      <vt:lpstr>NFWI board elections – biannually </vt:lpstr>
      <vt:lpstr>Public Affairs resolutions</vt:lpstr>
      <vt:lpstr>Shaping our organisation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Federation Secretaries workshop</dc:title>
  <dc:creator>Kerri McGarvie</dc:creator>
  <cp:lastModifiedBy>Kerri McGarvie</cp:lastModifiedBy>
  <cp:revision>22</cp:revision>
  <dcterms:created xsi:type="dcterms:W3CDTF">2022-01-27T15:40:54Z</dcterms:created>
  <dcterms:modified xsi:type="dcterms:W3CDTF">2022-02-10T16:53:33Z</dcterms:modified>
</cp:coreProperties>
</file>